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7"/>
  </p:notesMasterIdLst>
  <p:sldIdLst>
    <p:sldId id="369" r:id="rId4"/>
    <p:sldId id="573" r:id="rId5"/>
    <p:sldId id="380" r:id="rId6"/>
    <p:sldId id="376" r:id="rId7"/>
    <p:sldId id="556" r:id="rId8"/>
    <p:sldId id="557" r:id="rId9"/>
    <p:sldId id="568" r:id="rId10"/>
    <p:sldId id="572" r:id="rId11"/>
    <p:sldId id="570" r:id="rId12"/>
    <p:sldId id="544" r:id="rId13"/>
    <p:sldId id="545" r:id="rId14"/>
    <p:sldId id="558" r:id="rId15"/>
    <p:sldId id="571" r:id="rId16"/>
    <p:sldId id="565" r:id="rId17"/>
    <p:sldId id="562" r:id="rId18"/>
    <p:sldId id="547" r:id="rId19"/>
    <p:sldId id="567" r:id="rId20"/>
    <p:sldId id="566" r:id="rId21"/>
    <p:sldId id="549" r:id="rId22"/>
    <p:sldId id="564" r:id="rId23"/>
    <p:sldId id="551" r:id="rId24"/>
    <p:sldId id="563" r:id="rId25"/>
    <p:sldId id="55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D06F"/>
    <a:srgbClr val="B6DF89"/>
    <a:srgbClr val="F9DC95"/>
    <a:srgbClr val="F8D7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991" autoAdjust="0"/>
  </p:normalViewPr>
  <p:slideViewPr>
    <p:cSldViewPr snapToGrid="0">
      <p:cViewPr varScale="1">
        <p:scale>
          <a:sx n="77" d="100"/>
          <a:sy n="77" d="100"/>
        </p:scale>
        <p:origin x="2102" y="67"/>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56CF8-1FA2-4CA0-90A8-C67572A79F0E}" type="datetimeFigureOut">
              <a:rPr lang="en-US" smtClean="0"/>
              <a:t>6/22/2023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416EE-DB87-4908-8759-C5AC0A948D9F}" type="slidenum">
              <a:rPr lang="en-US" smtClean="0"/>
              <a:t>‹#›</a:t>
            </a:fld>
            <a:endParaRPr lang="en-US"/>
          </a:p>
        </p:txBody>
      </p:sp>
    </p:spTree>
    <p:extLst>
      <p:ext uri="{BB962C8B-B14F-4D97-AF65-F5344CB8AC3E}">
        <p14:creationId xmlns:p14="http://schemas.microsoft.com/office/powerpoint/2010/main" val="34016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A1D4-778C-4FC8-AFE6-913BCBC528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46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solve the first challenge, our key insight is that the tensor importance metric should capture the importance variation, with respect to training progress and the novelty of online data patterns. For example, as training proceeds, some already well-trained tensors can skip further training, so their selection is less prioritized and hence the importance becomes lower. On the other hand, these </a:t>
            </a:r>
            <a:r>
              <a:rPr lang="en-US" sz="1200" dirty="0">
                <a:latin typeface="Calibri"/>
              </a:rPr>
              <a:t>well-trained tensors on old data may still need further training on </a:t>
            </a:r>
            <a:r>
              <a:rPr lang="en-US" sz="1200" b="0" dirty="0">
                <a:solidFill>
                  <a:srgbClr val="C00000"/>
                </a:solidFill>
                <a:latin typeface="Calibri"/>
              </a:rPr>
              <a:t>new online data.</a:t>
            </a:r>
            <a:endParaRPr kumimoji="0" lang="en-US" sz="1200" b="0" i="0" u="none" strike="noStrike" kern="1200" cap="none" spc="0" normalizeH="0" baseline="0" noProof="0" dirty="0">
              <a:ln>
                <a:noFill/>
              </a:ln>
              <a:solidFill>
                <a:srgbClr val="C00000"/>
              </a:solidFill>
              <a:effectLst/>
              <a:uLnTx/>
              <a:uFillTx/>
              <a:latin typeface="Calibri"/>
              <a:ea typeface="+mn-ea"/>
              <a:cs typeface="+mn-cs"/>
            </a:endParaRPr>
          </a:p>
          <a:p>
            <a:endParaRPr lang="en-US" dirty="0"/>
          </a:p>
          <a:p>
            <a:r>
              <a:rPr lang="en-US" dirty="0"/>
              <a:t>[x] To capture such runtime variations, we define our tensor importance as </a:t>
            </a:r>
          </a:p>
          <a:p>
            <a:endParaRPr lang="en-US" dirty="0"/>
          </a:p>
          <a:p>
            <a:r>
              <a:rPr lang="en-US" dirty="0"/>
              <a:t>[x] how much training loss will increase back if undo its update during training.</a:t>
            </a:r>
          </a:p>
          <a:p>
            <a:endParaRPr lang="en-US" dirty="0"/>
          </a:p>
          <a:p>
            <a:r>
              <a:rPr lang="en-US" dirty="0"/>
              <a:t>[x] With modern NN libraries, the importance of all the NN tensors can be computed in one shot with gradient-based approximation.</a:t>
            </a:r>
          </a:p>
          <a:p>
            <a:endParaRPr lang="en-US" dirty="0"/>
          </a:p>
          <a:p>
            <a:r>
              <a:rPr lang="en-US" dirty="0"/>
              <a:t>[x] At runtime, we periodically compute tensor importance with randomly sampled training data.</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54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challenge of constructing the tensor-level time model, our basic idea is to start from the layer level and try to make generalization.</a:t>
            </a:r>
          </a:p>
          <a:p>
            <a:endParaRPr lang="en-US" dirty="0"/>
          </a:p>
          <a:p>
            <a:r>
              <a:rPr lang="en-US" dirty="0"/>
              <a:t>[x] Given a 5-layer NN, during training, </a:t>
            </a:r>
          </a:p>
          <a:p>
            <a:endParaRPr lang="en-US" dirty="0"/>
          </a:p>
          <a:p>
            <a:r>
              <a:rPr lang="en-US" dirty="0"/>
              <a:t>[x] the NN will first do a forward pass to get prediction results and compute the loss function with labels. </a:t>
            </a:r>
          </a:p>
          <a:p>
            <a:endParaRPr lang="en-US" dirty="0"/>
          </a:p>
          <a:p>
            <a:r>
              <a:rPr lang="en-US" dirty="0"/>
              <a:t>[x] Then in the backward pass, the error gradients will go through every layer for weight update. Overall, the total backward time contains two parts, </a:t>
            </a:r>
          </a:p>
          <a:p>
            <a:endParaRPr lang="en-US" dirty="0"/>
          </a:p>
          <a:p>
            <a:r>
              <a:rPr lang="en-US" dirty="0"/>
              <a:t>[x] the time of propagating error gradient, referring to </a:t>
            </a:r>
            <a:r>
              <a:rPr lang="en-US" dirty="0" err="1"/>
              <a:t>tdy</a:t>
            </a:r>
            <a:r>
              <a:rPr lang="en-US" dirty="0"/>
              <a:t>,</a:t>
            </a:r>
          </a:p>
          <a:p>
            <a:endParaRPr lang="en-US" dirty="0"/>
          </a:p>
          <a:p>
            <a:r>
              <a:rPr lang="en-US" dirty="0"/>
              <a:t>[x] and the time of computing weight update from error gradient, referring to </a:t>
            </a:r>
            <a:r>
              <a:rPr lang="en-US" dirty="0" err="1"/>
              <a:t>tdw</a:t>
            </a:r>
            <a:r>
              <a:rPr lang="en-US" dirty="0"/>
              <a:t>. </a:t>
            </a:r>
          </a:p>
          <a:p>
            <a:endParaRPr lang="en-US" dirty="0"/>
          </a:p>
          <a:p>
            <a:r>
              <a:rPr lang="en-US" dirty="0"/>
              <a:t>[x] Suppose we only want to select layer 3 for training in this example, the total backward time should be tdw3 plus the time to passing error gradient tdy4 and tdy5.</a:t>
            </a:r>
          </a:p>
          <a:p>
            <a:endParaRPr lang="en-US" dirty="0"/>
          </a:p>
          <a:p>
            <a:r>
              <a:rPr lang="en-US" dirty="0"/>
              <a:t>[x] Based on the layer-level time model, our question is: can the same rule apply to tensor level selection?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195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such generalization, </a:t>
            </a:r>
          </a:p>
          <a:p>
            <a:endParaRPr lang="en-US" dirty="0"/>
          </a:p>
          <a:p>
            <a:r>
              <a:rPr lang="en-US" dirty="0"/>
              <a:t>[x] we consider each tensor as a layer, and unroll all the NN tensors into a layer-based representation.</a:t>
            </a:r>
          </a:p>
          <a:p>
            <a:endParaRPr lang="en-US" dirty="0"/>
          </a:p>
          <a:p>
            <a:r>
              <a:rPr lang="en-US" dirty="0"/>
              <a:t>[x] To determine the tensor timings, we extract the timings of related operations in the backward computing graph, which are then matched and aggregated to the corresponding tensors.</a:t>
            </a:r>
          </a:p>
          <a:p>
            <a:endParaRPr lang="en-US" dirty="0"/>
          </a:p>
          <a:p>
            <a:r>
              <a:rPr lang="en-US" dirty="0"/>
              <a:t>In our work, we apply such rationale to obtain the tensor timing model for different types of layers, such as convolutional, dense, batch normalization and non-trainable layers.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232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time model and evaluated tensor importance scores, we can ground the tensor selection problem as a constrained optimization problem. Due to its NP-hardness, we want to use dynamic programming to solve it in pseudo polynomial time.</a:t>
            </a:r>
          </a:p>
          <a:p>
            <a:endParaRPr lang="en-US" dirty="0"/>
          </a:p>
          <a:p>
            <a:r>
              <a:rPr lang="en-US" dirty="0"/>
              <a:t>[x] The basic idea is to start from solving easier sub-problems by reducing the depth and objective of backward pass. We can obtain the solution to the original problem by recursively solving all the subproblems.</a:t>
            </a:r>
          </a:p>
          <a:p>
            <a:endParaRPr lang="en-US" dirty="0"/>
          </a:p>
          <a:p>
            <a:r>
              <a:rPr lang="en-US" dirty="0"/>
              <a:t>[x] The recurrence relations of subproblems can be found by discussing the cases of whether the new tensor in the current subproblem is selected or not.</a:t>
            </a:r>
          </a:p>
          <a:p>
            <a:endParaRPr lang="en-US" dirty="0"/>
          </a:p>
          <a:p>
            <a:r>
              <a:rPr lang="en-US" dirty="0"/>
              <a:t>For example, if the new tensor is not selected, then the current subproblem can be fall back to the previous subproblem and share the same solution. Please refer to our paper for more case discussion and detailed algorithms.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17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addressing these challenges, we put all the modules together.</a:t>
            </a:r>
          </a:p>
          <a:p>
            <a:endParaRPr lang="en-US" dirty="0"/>
          </a:p>
          <a:p>
            <a:r>
              <a:rPr lang="en-US" dirty="0"/>
              <a:t>[x] At offline stage, the tensor timing profiler constructs tensor timings by matching and aggregating timings of relevant NN operators [x].</a:t>
            </a:r>
          </a:p>
          <a:p>
            <a:endParaRPr lang="en-US" dirty="0"/>
          </a:p>
          <a:p>
            <a:r>
              <a:rPr lang="en-US" dirty="0"/>
              <a:t>[x] At online stage, the tensor importance evaluator keeps monitoring tensor importance.</a:t>
            </a:r>
          </a:p>
          <a:p>
            <a:endParaRPr lang="en-US" dirty="0"/>
          </a:p>
          <a:p>
            <a:r>
              <a:rPr lang="en-US" dirty="0"/>
              <a:t>[x] The tensor timings and importance scores are sent to the tensor selector to produce the optimal selection strategy using dynamic programming at runtime</a:t>
            </a:r>
          </a:p>
        </p:txBody>
      </p:sp>
      <p:sp>
        <p:nvSpPr>
          <p:cNvPr id="4" name="Slide Number Placeholder 3"/>
          <p:cNvSpPr>
            <a:spLocks noGrp="1"/>
          </p:cNvSpPr>
          <p:nvPr>
            <p:ph type="sldNum" sz="quarter" idx="5"/>
          </p:nvPr>
        </p:nvSpPr>
        <p:spPr/>
        <p:txBody>
          <a:bodyPr/>
          <a:lstStyle/>
          <a:p>
            <a:fld id="{A71416EE-DB87-4908-8759-C5AC0A948D9F}" type="slidenum">
              <a:rPr lang="en-US" smtClean="0"/>
              <a:t>14</a:t>
            </a:fld>
            <a:endParaRPr lang="en-US"/>
          </a:p>
        </p:txBody>
      </p:sp>
    </p:spTree>
    <p:extLst>
      <p:ext uri="{BB962C8B-B14F-4D97-AF65-F5344CB8AC3E}">
        <p14:creationId xmlns:p14="http://schemas.microsoft.com/office/powerpoint/2010/main" val="3446556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a:t>
            </a:r>
            <a:r>
              <a:rPr lang="en-US" dirty="0" err="1"/>
              <a:t>ElasticTrainer</a:t>
            </a:r>
            <a:r>
              <a:rPr lang="en-US" dirty="0"/>
              <a:t> using </a:t>
            </a:r>
            <a:r>
              <a:rPr lang="en-US" dirty="0" err="1"/>
              <a:t>tensorflow</a:t>
            </a:r>
            <a:r>
              <a:rPr lang="en-US" dirty="0"/>
              <a:t> on Nvidia Jetson and Raspberry Pi, which are widely used embedded platforms for AI applications.</a:t>
            </a:r>
          </a:p>
          <a:p>
            <a:endParaRPr lang="en-US" dirty="0"/>
          </a:p>
          <a:p>
            <a:r>
              <a:rPr lang="en-US" dirty="0"/>
              <a:t>In our evaluation, we compare </a:t>
            </a:r>
            <a:r>
              <a:rPr lang="en-US" dirty="0" err="1"/>
              <a:t>ElasticTrainer</a:t>
            </a:r>
            <a:r>
              <a:rPr lang="en-US" dirty="0"/>
              <a:t> with multiple baselines that cover full training, offline and online selection schemes.</a:t>
            </a:r>
          </a:p>
          <a:p>
            <a:endParaRPr lang="en-US" dirty="0"/>
          </a:p>
          <a:p>
            <a:r>
              <a:rPr lang="en-US" dirty="0"/>
              <a:t>We choose widely used convolutional models such as ResNet50 and MobileNetV2, and Transformer models for evaluation.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training is conducted on multiple fine-grained image classification datasets. These datasets are generally challenging because there are </a:t>
            </a:r>
            <a:r>
              <a:rPr lang="en-US" dirty="0">
                <a:solidFill>
                  <a:srgbClr val="C00000"/>
                </a:solidFill>
              </a:rPr>
              <a:t>large variance in the same category, but small variance in different categories.</a:t>
            </a:r>
          </a:p>
          <a:p>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15</a:t>
            </a:fld>
            <a:endParaRPr lang="en-US"/>
          </a:p>
        </p:txBody>
      </p:sp>
    </p:spTree>
    <p:extLst>
      <p:ext uri="{BB962C8B-B14F-4D97-AF65-F5344CB8AC3E}">
        <p14:creationId xmlns:p14="http://schemas.microsoft.com/office/powerpoint/2010/main" val="3288931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configure the speedup to be 2 times faster of full training. From the accuracy-time curves on Nvidia Jetson, </a:t>
            </a:r>
            <a:r>
              <a:rPr lang="en-US" dirty="0" err="1"/>
              <a:t>ElasticTrainer</a:t>
            </a:r>
            <a:r>
              <a:rPr lang="en-US" dirty="0"/>
              <a:t> takes much less time to increase to the same accuracy compared to other schemes. On some datasets, </a:t>
            </a:r>
            <a:r>
              <a:rPr lang="en-US" dirty="0" err="1"/>
              <a:t>ElasticTrainer</a:t>
            </a:r>
            <a:r>
              <a:rPr lang="en-US" dirty="0"/>
              <a:t> even achieves higher final accuracy than full training. We hypotheses that elastic selection works like a </a:t>
            </a:r>
            <a:r>
              <a:rPr lang="en-US" dirty="0" err="1"/>
              <a:t>regularizer</a:t>
            </a:r>
            <a:r>
              <a:rPr lang="en-US" dirty="0"/>
              <a:t> that improve the model convergence.</a:t>
            </a:r>
          </a:p>
          <a:p>
            <a:endParaRPr lang="en-US" dirty="0"/>
          </a:p>
          <a:p>
            <a:endParaRPr lang="en-US" dirty="0"/>
          </a:p>
          <a:p>
            <a:r>
              <a:rPr lang="en-US" dirty="0"/>
              <a:t>Overall, </a:t>
            </a:r>
            <a:r>
              <a:rPr lang="en-US" dirty="0" err="1"/>
              <a:t>ElasticTrainer</a:t>
            </a:r>
            <a:r>
              <a:rPr lang="en-US" dirty="0"/>
              <a:t> can achieve up to 3x wall-clock time speedup compared to full training without noticeable accuracy loss.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892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raspberry Pi, </a:t>
            </a:r>
            <a:r>
              <a:rPr lang="en-US" dirty="0" err="1"/>
              <a:t>ElasticTrainer</a:t>
            </a:r>
            <a:r>
              <a:rPr lang="en-US" dirty="0"/>
              <a:t> achieves the similar performance, with faster training and better convergence.</a:t>
            </a:r>
          </a:p>
        </p:txBody>
      </p:sp>
      <p:sp>
        <p:nvSpPr>
          <p:cNvPr id="4" name="Slide Number Placeholder 3"/>
          <p:cNvSpPr>
            <a:spLocks noGrp="1"/>
          </p:cNvSpPr>
          <p:nvPr>
            <p:ph type="sldNum" sz="quarter" idx="5"/>
          </p:nvPr>
        </p:nvSpPr>
        <p:spPr/>
        <p:txBody>
          <a:bodyPr/>
          <a:lstStyle/>
          <a:p>
            <a:fld id="{A71416EE-DB87-4908-8759-C5AC0A948D9F}" type="slidenum">
              <a:rPr lang="en-US" smtClean="0"/>
              <a:t>17</a:t>
            </a:fld>
            <a:endParaRPr lang="en-US"/>
          </a:p>
        </p:txBody>
      </p:sp>
    </p:spTree>
    <p:extLst>
      <p:ext uri="{BB962C8B-B14F-4D97-AF65-F5344CB8AC3E}">
        <p14:creationId xmlns:p14="http://schemas.microsoft.com/office/powerpoint/2010/main" val="342241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the performance limit of </a:t>
            </a:r>
            <a:r>
              <a:rPr lang="en-US" dirty="0" err="1"/>
              <a:t>ElasticTrainer</a:t>
            </a:r>
            <a:r>
              <a:rPr lang="en-US" dirty="0"/>
              <a:t>, we try different speedup ratios on both Jetson and Raspberry Pi.</a:t>
            </a:r>
          </a:p>
          <a:p>
            <a:endParaRPr lang="en-US" dirty="0"/>
          </a:p>
          <a:p>
            <a:r>
              <a:rPr lang="en-US" dirty="0"/>
              <a:t>The results demonstrate that our dynamic programming algorithm can produce optimal selection strategies that satisfy different speedup objectives. Overall, </a:t>
            </a:r>
            <a:r>
              <a:rPr lang="en-US" dirty="0" err="1"/>
              <a:t>ElasticTrainer</a:t>
            </a:r>
            <a:r>
              <a:rPr lang="en-US" dirty="0"/>
              <a:t> can achieve up to 3.7x wall-time speedup and save up to 65% training FLOPs without noticeable accuracy loss. </a:t>
            </a:r>
          </a:p>
        </p:txBody>
      </p:sp>
      <p:sp>
        <p:nvSpPr>
          <p:cNvPr id="4" name="Slide Number Placeholder 3"/>
          <p:cNvSpPr>
            <a:spLocks noGrp="1"/>
          </p:cNvSpPr>
          <p:nvPr>
            <p:ph type="sldNum" sz="quarter" idx="5"/>
          </p:nvPr>
        </p:nvSpPr>
        <p:spPr/>
        <p:txBody>
          <a:bodyPr/>
          <a:lstStyle/>
          <a:p>
            <a:fld id="{A71416EE-DB87-4908-8759-C5AC0A948D9F}" type="slidenum">
              <a:rPr lang="en-US" smtClean="0"/>
              <a:t>18</a:t>
            </a:fld>
            <a:endParaRPr lang="en-US"/>
          </a:p>
        </p:txBody>
      </p:sp>
    </p:spTree>
    <p:extLst>
      <p:ext uri="{BB962C8B-B14F-4D97-AF65-F5344CB8AC3E}">
        <p14:creationId xmlns:p14="http://schemas.microsoft.com/office/powerpoint/2010/main" val="4283820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different NN models, </a:t>
            </a:r>
            <a:r>
              <a:rPr lang="en-US" dirty="0" err="1"/>
              <a:t>ElasticTrainer</a:t>
            </a:r>
            <a:r>
              <a:rPr lang="en-US" dirty="0"/>
              <a:t> can constantly achieve 2x-4x training speedup without noticeable accuracy loss. For big models such as VGG16 and transformer, </a:t>
            </a:r>
            <a:r>
              <a:rPr lang="en-US" dirty="0" err="1"/>
              <a:t>ElasticTrainer</a:t>
            </a:r>
            <a:r>
              <a:rPr lang="en-US" dirty="0"/>
              <a:t> can achieve higher speedup due to higher redundancy of model weights. For the lightweight model MobileNetV2, </a:t>
            </a:r>
            <a:r>
              <a:rPr lang="en-US" dirty="0" err="1"/>
              <a:t>ElasticTrainer</a:t>
            </a:r>
            <a:r>
              <a:rPr lang="en-US" dirty="0"/>
              <a:t> can greatly improve model convergence by focusing on training top important tensors and reducing overall noise in the training feedback.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57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These days, AI models should constantly learn and promptly adapt to new online data and the ever-changing environment. For example:</a:t>
            </a:r>
          </a:p>
          <a:p>
            <a:endParaRPr lang="en-US" b="0" i="0" dirty="0">
              <a:solidFill>
                <a:srgbClr val="374151"/>
              </a:solidFill>
              <a:effectLst/>
              <a:latin typeface="Söhne"/>
            </a:endParaRPr>
          </a:p>
          <a:p>
            <a:r>
              <a:rPr lang="en-US" b="0" i="0" dirty="0">
                <a:solidFill>
                  <a:srgbClr val="374151"/>
                </a:solidFill>
                <a:effectLst/>
                <a:latin typeface="Söhne"/>
              </a:rPr>
              <a:t>[x] Mobile auto-suggestion algorithms should learn from user’s recent chat history, in order to provide relevant suggestions.</a:t>
            </a:r>
          </a:p>
          <a:p>
            <a:endParaRPr lang="en-US" b="0" i="0" dirty="0">
              <a:solidFill>
                <a:srgbClr val="374151"/>
              </a:solidFill>
              <a:effectLst/>
              <a:latin typeface="Söhne"/>
            </a:endParaRPr>
          </a:p>
          <a:p>
            <a:r>
              <a:rPr lang="en-US" b="0" i="0" dirty="0">
                <a:solidFill>
                  <a:srgbClr val="374151"/>
                </a:solidFill>
                <a:effectLst/>
                <a:latin typeface="Söhne"/>
              </a:rPr>
              <a:t>[x] Legged robots must learn from the feedback of motion sensors, so as to adjust motors to stabilize their bodies.</a:t>
            </a:r>
          </a:p>
          <a:p>
            <a:endParaRPr lang="en-US" b="0" i="0" dirty="0">
              <a:solidFill>
                <a:srgbClr val="374151"/>
              </a:solidFill>
              <a:effectLst/>
              <a:latin typeface="Söhne"/>
            </a:endParaRPr>
          </a:p>
          <a:p>
            <a:r>
              <a:rPr lang="en-US" b="0" i="0" dirty="0">
                <a:solidFill>
                  <a:srgbClr val="374151"/>
                </a:solidFill>
                <a:effectLst/>
                <a:latin typeface="Söhne"/>
              </a:rPr>
              <a:t>[x] In autonomous driving, object detector should be able to learn to recognize new object categories, to ensure accurate perception of road conditions.</a:t>
            </a:r>
          </a:p>
        </p:txBody>
      </p:sp>
      <p:sp>
        <p:nvSpPr>
          <p:cNvPr id="4" name="Slide Number Placeholder 3"/>
          <p:cNvSpPr>
            <a:spLocks noGrp="1"/>
          </p:cNvSpPr>
          <p:nvPr>
            <p:ph type="sldNum" sz="quarter" idx="5"/>
          </p:nvPr>
        </p:nvSpPr>
        <p:spPr/>
        <p:txBody>
          <a:bodyPr/>
          <a:lstStyle/>
          <a:p>
            <a:fld id="{A71416EE-DB87-4908-8759-C5AC0A948D9F}" type="slidenum">
              <a:rPr lang="en-US" smtClean="0"/>
              <a:t>2</a:t>
            </a:fld>
            <a:endParaRPr lang="en-US"/>
          </a:p>
        </p:txBody>
      </p:sp>
    </p:spTree>
    <p:extLst>
      <p:ext uri="{BB962C8B-B14F-4D97-AF65-F5344CB8AC3E}">
        <p14:creationId xmlns:p14="http://schemas.microsoft.com/office/powerpoint/2010/main" val="2682420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performance of </a:t>
            </a:r>
            <a:r>
              <a:rPr lang="en-US" dirty="0" err="1"/>
              <a:t>ElasticTrainer</a:t>
            </a:r>
            <a:r>
              <a:rPr lang="en-US" dirty="0"/>
              <a:t> stems from its elastic selection behavior. We use heatmaps to mark the selected tensors for each training epoch.</a:t>
            </a:r>
          </a:p>
          <a:p>
            <a:endParaRPr lang="en-US" dirty="0"/>
          </a:p>
          <a:p>
            <a:r>
              <a:rPr lang="en-US" dirty="0"/>
              <a:t>[x] We can observe that more and more tensor in shallow layers will be selected as training proceeds. This tells that top important tensors are gradually shifting from deep layers to shallow layers during training, and </a:t>
            </a:r>
            <a:r>
              <a:rPr lang="en-US" dirty="0" err="1"/>
              <a:t>ElasticTrainer</a:t>
            </a:r>
            <a:r>
              <a:rPr lang="en-US" dirty="0"/>
              <a:t> can effectively capture such shift.</a:t>
            </a:r>
          </a:p>
          <a:p>
            <a:endParaRPr lang="en-US" dirty="0"/>
          </a:p>
          <a:p>
            <a:r>
              <a:rPr lang="en-US" dirty="0"/>
              <a:t>[x] In the meantime, </a:t>
            </a:r>
            <a:r>
              <a:rPr lang="en-US" dirty="0" err="1"/>
              <a:t>ElasticTrainer</a:t>
            </a:r>
            <a:r>
              <a:rPr lang="en-US" dirty="0"/>
              <a:t> tries to skip less important tensors in deeper layers to maintain overall speedup.</a:t>
            </a:r>
          </a:p>
          <a:p>
            <a:endParaRPr lang="en-US" dirty="0"/>
          </a:p>
          <a:p>
            <a:r>
              <a:rPr lang="en-US" dirty="0"/>
              <a:t>[x] In general, high speedup will make elastic selection less active.</a:t>
            </a:r>
          </a:p>
          <a:p>
            <a:endParaRPr lang="en-US" dirty="0"/>
          </a:p>
          <a:p>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20</a:t>
            </a:fld>
            <a:endParaRPr lang="en-US"/>
          </a:p>
        </p:txBody>
      </p:sp>
    </p:spTree>
    <p:extLst>
      <p:ext uri="{BB962C8B-B14F-4D97-AF65-F5344CB8AC3E}">
        <p14:creationId xmlns:p14="http://schemas.microsoft.com/office/powerpoint/2010/main" val="1618752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accuracy and time, we also evaluate the memory usage and energy consumption.</a:t>
            </a:r>
          </a:p>
          <a:p>
            <a:endParaRPr lang="en-US" dirty="0"/>
          </a:p>
          <a:p>
            <a:r>
              <a:rPr lang="en-US" dirty="0"/>
              <a:t>The results show that </a:t>
            </a:r>
            <a:r>
              <a:rPr lang="en-US" dirty="0" err="1"/>
              <a:t>ElasticTrainer</a:t>
            </a:r>
            <a:r>
              <a:rPr lang="en-US" dirty="0"/>
              <a:t> has no significant memory increase compared to full training. It can save over 60% of energy while achieving 10%-20% higher accuracy.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755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things up, in this paper, we propose </a:t>
            </a:r>
            <a:r>
              <a:rPr lang="en-US" dirty="0" err="1"/>
              <a:t>ElasticTrainer</a:t>
            </a:r>
            <a:r>
              <a:rPr lang="en-US" dirty="0"/>
              <a:t>, a new on-device training technique that can adaptively select trainable tensors for desired speedup. It can achieve 3.5x speedup and 2x-3x energy saving without noticeable accuracy loss. Our scheme can generally apply to any NN models.</a:t>
            </a:r>
          </a:p>
          <a:p>
            <a:endParaRPr lang="en-US" dirty="0"/>
          </a:p>
          <a:p>
            <a:r>
              <a:rPr lang="en-US" dirty="0"/>
              <a:t>Although we target on-device training in this project, we believe </a:t>
            </a:r>
            <a:r>
              <a:rPr lang="en-US" dirty="0" err="1"/>
              <a:t>ElasticTrainer</a:t>
            </a:r>
            <a:r>
              <a:rPr lang="en-US" dirty="0"/>
              <a:t> can also apply to NN training on stronger platforms, such as training Large Language Models on cloud servers. It has been well-recognized that LLM training is extremely resource-consuming. </a:t>
            </a:r>
            <a:r>
              <a:rPr lang="en-US" dirty="0" err="1"/>
              <a:t>ElasticTrainer</a:t>
            </a:r>
            <a:r>
              <a:rPr lang="en-US" dirty="0"/>
              <a:t> can potentially play a role here to mitigate such cost.</a:t>
            </a:r>
          </a:p>
        </p:txBody>
      </p:sp>
      <p:sp>
        <p:nvSpPr>
          <p:cNvPr id="4" name="Slide Number Placeholder 3"/>
          <p:cNvSpPr>
            <a:spLocks noGrp="1"/>
          </p:cNvSpPr>
          <p:nvPr>
            <p:ph type="sldNum" sz="quarter" idx="5"/>
          </p:nvPr>
        </p:nvSpPr>
        <p:spPr/>
        <p:txBody>
          <a:bodyPr/>
          <a:lstStyle/>
          <a:p>
            <a:fld id="{A71416EE-DB87-4908-8759-C5AC0A948D9F}" type="slidenum">
              <a:rPr lang="en-US" smtClean="0"/>
              <a:t>22</a:t>
            </a:fld>
            <a:endParaRPr lang="en-US"/>
          </a:p>
        </p:txBody>
      </p:sp>
    </p:spTree>
    <p:extLst>
      <p:ext uri="{BB962C8B-B14F-4D97-AF65-F5344CB8AC3E}">
        <p14:creationId xmlns:p14="http://schemas.microsoft.com/office/powerpoint/2010/main" val="2064404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is open-sourced and please refer to our paper for more details. 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54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 enable continual training of AI models, cloud-based training requires users to transmit either raw data or high-volume of intermediate training results between local device and cloud, which becomes infeasible when data privacy and the timeliness of adaptation matter, especially for embedded devices with low-speed radios.</a:t>
            </a:r>
          </a:p>
          <a:p>
            <a:endParaRPr lang="en-US" b="0" i="0" dirty="0">
              <a:solidFill>
                <a:srgbClr val="374151"/>
              </a:solidFill>
              <a:effectLst/>
              <a:latin typeface="Söhne"/>
            </a:endParaRPr>
          </a:p>
          <a:p>
            <a:r>
              <a:rPr lang="en-US" b="0" i="0" dirty="0">
                <a:solidFill>
                  <a:srgbClr val="374151"/>
                </a:solidFill>
                <a:effectLst/>
                <a:latin typeface="Söhne"/>
              </a:rPr>
              <a:t>[</a:t>
            </a:r>
            <a:r>
              <a:rPr lang="en-US" altLang="zh-CN" b="0" i="0" dirty="0">
                <a:solidFill>
                  <a:srgbClr val="374151"/>
                </a:solidFill>
                <a:effectLst/>
                <a:latin typeface="Söhne"/>
              </a:rPr>
              <a:t>x</a:t>
            </a:r>
            <a:r>
              <a:rPr lang="en-US" b="0" i="0" dirty="0">
                <a:solidFill>
                  <a:srgbClr val="374151"/>
                </a:solidFill>
                <a:effectLst/>
                <a:latin typeface="Söhne"/>
              </a:rPr>
              <a:t>] On-device training, therefore, becomes an essential technique by completely retaining the training process at local, preventing data leakage and wireless transmission.</a:t>
            </a:r>
          </a:p>
        </p:txBody>
      </p:sp>
      <p:sp>
        <p:nvSpPr>
          <p:cNvPr id="4" name="Slide Number Placeholder 3"/>
          <p:cNvSpPr>
            <a:spLocks noGrp="1"/>
          </p:cNvSpPr>
          <p:nvPr>
            <p:ph type="sldNum" sz="quarter" idx="5"/>
          </p:nvPr>
        </p:nvSpPr>
        <p:spPr/>
        <p:txBody>
          <a:bodyPr/>
          <a:lstStyle/>
          <a:p>
            <a:fld id="{2BB2A483-E2AB-474E-886E-2A6D6D02CB8F}" type="slidenum">
              <a:rPr lang="en-US" smtClean="0"/>
              <a:t>3</a:t>
            </a:fld>
            <a:endParaRPr lang="en-US"/>
          </a:p>
        </p:txBody>
      </p:sp>
    </p:spTree>
    <p:extLst>
      <p:ext uri="{BB962C8B-B14F-4D97-AF65-F5344CB8AC3E}">
        <p14:creationId xmlns:p14="http://schemas.microsoft.com/office/powerpoint/2010/main" val="270544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b="0" i="0" dirty="0">
                <a:solidFill>
                  <a:srgbClr val="374151"/>
                </a:solidFill>
                <a:effectLst/>
                <a:latin typeface="Söhne"/>
              </a:rPr>
              <a:t>training neural networks on resource-constrained mobile and embedded devices can be a significant challenge due to the limited on-device computing power. </a:t>
            </a:r>
          </a:p>
          <a:p>
            <a:endParaRPr lang="en-US" b="0" i="0" dirty="0">
              <a:solidFill>
                <a:srgbClr val="374151"/>
              </a:solidFill>
              <a:effectLst/>
              <a:latin typeface="Söhne"/>
            </a:endParaRPr>
          </a:p>
          <a:p>
            <a:r>
              <a:rPr lang="en-US" b="0" i="0" dirty="0">
                <a:solidFill>
                  <a:srgbClr val="374151"/>
                </a:solidFill>
                <a:effectLst/>
                <a:latin typeface="Söhne"/>
              </a:rPr>
              <a:t>For example, to train a </a:t>
            </a:r>
            <a:r>
              <a:rPr lang="en-US" b="0" i="0" dirty="0" err="1">
                <a:solidFill>
                  <a:srgbClr val="374151"/>
                </a:solidFill>
                <a:effectLst/>
                <a:latin typeface="Söhne"/>
              </a:rPr>
              <a:t>ResNet</a:t>
            </a:r>
            <a:r>
              <a:rPr lang="en-US" b="0" i="0" dirty="0">
                <a:solidFill>
                  <a:srgbClr val="374151"/>
                </a:solidFill>
                <a:effectLst/>
                <a:latin typeface="Söhne"/>
              </a:rPr>
              <a:t> or a VGG model for image recognition using 6000 training images, it can take up to 16 hours on high-end mobile GPU platforms like Nvidia Jetson or the latest smartphones. On lower-end mobile CPU platforms like Raspberry Pi or wearables, it can further take over 30 days, which is incredibly slow. This motivates us to develop efficient training schemes for faster execution given limited on-device computing resources.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2A483-E2AB-474E-886E-2A6D6D02CB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438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To speed up on-device training, existing offline selection schemes only select important NN portions, such as last a few layers, to be online trainable. But the selected portion is fixed and cannot adapt to new data &amp; training progress.</a:t>
            </a:r>
          </a:p>
          <a:p>
            <a:endParaRPr lang="en-US" dirty="0"/>
          </a:p>
          <a:p>
            <a:r>
              <a:rPr lang="en-US" dirty="0"/>
              <a:t>[x] Instead, NN punning removes unimportant NN substructures on the fly to gradually reduce training cost. But the pruned structure is unrecoverable and the NN keeps losing representational power over time.</a:t>
            </a:r>
          </a:p>
          <a:p>
            <a:endParaRPr lang="en-US" dirty="0"/>
          </a:p>
          <a:p>
            <a:r>
              <a:rPr lang="en-US" dirty="0"/>
              <a:t>[x] Alternatively, online growth starts from a small NN and keeps adding new NN portion at runtime. But it cannot start from a strong pretrained model. The newly added portions require training from scratch and takes extra 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6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the weaknesses of existing work, we propose </a:t>
            </a:r>
            <a:r>
              <a:rPr lang="en-US" dirty="0" err="1"/>
              <a:t>ElasticTrainer</a:t>
            </a:r>
            <a:r>
              <a:rPr lang="en-US" dirty="0"/>
              <a:t>. Our basic idea is that the selection of NN portions should be full elastic.</a:t>
            </a:r>
          </a:p>
          <a:p>
            <a:endParaRPr lang="en-US" dirty="0"/>
          </a:p>
          <a:p>
            <a:r>
              <a:rPr lang="en-US" dirty="0"/>
              <a:t>[x] In other words, every NN substructure can be freely removed from or added to the trainable NN portions at any time. In this way, the model architecture and the representational power can be fully reserved, while the computational cost can still be optimized, by selecting the most important NN substructures for training.</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24F68-6A3B-4465-9B31-C044D5F13B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907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optimality of substructure selection, however, is affected by the granularity of selection, which can be at the level of layers, weights and tensors. For example, given a neural network with three dense layers, each layer contains two trainable tensors as groups of weights, which multiply and add to the input data respectively.</a:t>
            </a:r>
          </a:p>
          <a:p>
            <a:endParaRPr lang="en-US" dirty="0"/>
          </a:p>
          <a:p>
            <a:r>
              <a:rPr lang="en-US" dirty="0"/>
              <a:t>[x] The layer-level selection is coarse-grained and hence inaccurate, because many unimportant weights within a layer may cause some important weights in the same layer not to be selected.</a:t>
            </a:r>
          </a:p>
          <a:p>
            <a:endParaRPr lang="en-US" dirty="0"/>
          </a:p>
          <a:p>
            <a:r>
              <a:rPr lang="en-US" dirty="0"/>
              <a:t>[x] On the other hand, although the weight-level selection is the most fine-grained, it requires fine-grained indexing of weights, which cannot be efficiently executed by existing tensorized NN libraries, such a </a:t>
            </a:r>
            <a:r>
              <a:rPr lang="en-US" dirty="0" err="1"/>
              <a:t>tensorflow</a:t>
            </a:r>
            <a:r>
              <a:rPr lang="en-US" dirty="0"/>
              <a:t> and </a:t>
            </a:r>
            <a:r>
              <a:rPr lang="en-US" dirty="0" err="1"/>
              <a:t>pytorch</a:t>
            </a:r>
            <a:r>
              <a:rPr lang="en-US" dirty="0"/>
              <a:t>.</a:t>
            </a:r>
          </a:p>
          <a:p>
            <a:endParaRPr lang="en-US" dirty="0"/>
          </a:p>
          <a:p>
            <a:pPr algn="l"/>
            <a:r>
              <a:rPr lang="en-US" dirty="0"/>
              <a:t>[x] </a:t>
            </a:r>
            <a:r>
              <a:rPr lang="en-US" sz="1800" b="0" i="0" u="none" strike="noStrike" baseline="0" dirty="0">
                <a:latin typeface="LinLibertineT"/>
              </a:rPr>
              <a:t>Hence, </a:t>
            </a:r>
            <a:r>
              <a:rPr lang="en-US" sz="1800" b="0" i="0" u="none" strike="noStrike" baseline="0" dirty="0" err="1">
                <a:latin typeface="LinLibertineT"/>
              </a:rPr>
              <a:t>ElasticTrainer</a:t>
            </a:r>
            <a:r>
              <a:rPr lang="en-US" sz="1800" b="0" i="0" u="none" strike="noStrike" baseline="0" dirty="0">
                <a:latin typeface="LinLibertineT"/>
              </a:rPr>
              <a:t> adopts tensor-level selection, which ensures accuracy and can also be efficiently executed in existing NN frameworks without extra overhead.</a:t>
            </a:r>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7</a:t>
            </a:fld>
            <a:endParaRPr lang="en-US"/>
          </a:p>
        </p:txBody>
      </p:sp>
    </p:spTree>
    <p:extLst>
      <p:ext uri="{BB962C8B-B14F-4D97-AF65-F5344CB8AC3E}">
        <p14:creationId xmlns:p14="http://schemas.microsoft.com/office/powerpoint/2010/main" val="1617908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 select the optimal set of NN tensors, </a:t>
            </a:r>
            <a:r>
              <a:rPr lang="en-US" sz="1800" b="0" i="0" u="none" strike="noStrike" baseline="0" dirty="0">
                <a:latin typeface="LinLibertineT"/>
              </a:rPr>
              <a:t>an intuitive formulation of the speedup problem is to minimize the training time with respect to the required NN training quality, which is measured by the trained NN model’s prediction accuracy. </a:t>
            </a:r>
          </a:p>
          <a:p>
            <a:pPr algn="l"/>
            <a:endParaRPr lang="en-US" sz="1800" b="0" i="0" u="none" strike="noStrike" baseline="0" dirty="0">
              <a:latin typeface="LinLibertineT"/>
            </a:endParaRPr>
          </a:p>
          <a:p>
            <a:pPr algn="l"/>
            <a:r>
              <a:rPr lang="en-US" sz="1800" b="0" i="0" u="none" strike="noStrike" baseline="0" dirty="0">
                <a:latin typeface="LinLibertineT"/>
              </a:rPr>
              <a:t>[x] However, it is hard to decide the appropriate accuracy objective without knowing the best achievable accuracy beforehand. </a:t>
            </a:r>
          </a:p>
          <a:p>
            <a:pPr algn="l"/>
            <a:endParaRPr lang="en-US" sz="1800" b="0" i="0" u="none" strike="noStrike" baseline="0" dirty="0">
              <a:latin typeface="LinLibertineT"/>
            </a:endParaRPr>
          </a:p>
          <a:p>
            <a:pPr algn="l"/>
            <a:r>
              <a:rPr lang="en-US" sz="1800" b="0" i="0" u="none" strike="noStrike" baseline="0" dirty="0">
                <a:latin typeface="LinLibertineT"/>
              </a:rPr>
              <a:t>[x] If the accuracy objective is set too high, there will be no speed-up.</a:t>
            </a:r>
          </a:p>
          <a:p>
            <a:pPr algn="l"/>
            <a:endParaRPr lang="en-US" sz="1800" b="0" i="0" u="none" strike="noStrike" baseline="0" dirty="0">
              <a:latin typeface="LinLibertineT"/>
            </a:endParaRPr>
          </a:p>
          <a:p>
            <a:pPr algn="l"/>
            <a:r>
              <a:rPr lang="en-US" sz="1800" b="0" i="0" u="none" strike="noStrike" baseline="0" dirty="0">
                <a:latin typeface="LinLibertineT"/>
              </a:rPr>
              <a:t>[x] Instead, </a:t>
            </a:r>
            <a:r>
              <a:rPr lang="en-US" sz="1800" b="0" i="0" u="none" strike="noStrike" baseline="0" dirty="0" err="1">
                <a:latin typeface="LinLibertineT"/>
              </a:rPr>
              <a:t>ElasticTrainer</a:t>
            </a:r>
            <a:r>
              <a:rPr lang="en-US" sz="1800" b="0" i="0" u="none" strike="noStrike" baseline="0" dirty="0">
                <a:latin typeface="LinLibertineT"/>
              </a:rPr>
              <a:t> opts to maximize the accuracy with the best effort with the speedup objective. The user can control desired wall-clock time speed-up based on application demand.</a:t>
            </a:r>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8</a:t>
            </a:fld>
            <a:endParaRPr lang="en-US"/>
          </a:p>
        </p:txBody>
      </p:sp>
    </p:spTree>
    <p:extLst>
      <p:ext uri="{BB962C8B-B14F-4D97-AF65-F5344CB8AC3E}">
        <p14:creationId xmlns:p14="http://schemas.microsoft.com/office/powerpoint/2010/main" val="365255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choosing such formulation,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we try to solve a binary selector that indicates whether to select a tensor to be trainable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Since it is computationally expensive to evaluate model’s prediction accuracy under different selections, we instead look for a tensor importance metric that allows us to estimate training quality using simple linear combination of the binary selector.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The training time of the selected tensors is also parametrized by the binary selector.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To solve this selection problem, we need to address three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rPr>
              <a:t>How to adaptively evaluate tensor importance at runtime?</a:t>
            </a:r>
            <a:endParaRPr kumimoji="0" lang="en-US" sz="1200" b="1" i="0" u="none" strike="noStrike" kern="1200" cap="none" spc="0" normalizeH="0" baseline="0" noProof="0" dirty="0">
              <a:ln>
                <a:noFill/>
              </a:ln>
              <a:solidFill>
                <a:srgbClr val="FFC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How to construct time model of NN 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How to efficiently solve selection problem at runtime?</a:t>
            </a:r>
            <a:endParaRPr lang="en-US" dirty="0"/>
          </a:p>
        </p:txBody>
      </p:sp>
      <p:sp>
        <p:nvSpPr>
          <p:cNvPr id="4" name="Slide Number Placeholder 3"/>
          <p:cNvSpPr>
            <a:spLocks noGrp="1"/>
          </p:cNvSpPr>
          <p:nvPr>
            <p:ph type="sldNum" sz="quarter" idx="5"/>
          </p:nvPr>
        </p:nvSpPr>
        <p:spPr/>
        <p:txBody>
          <a:bodyPr/>
          <a:lstStyle/>
          <a:p>
            <a:fld id="{A71416EE-DB87-4908-8759-C5AC0A948D9F}" type="slidenum">
              <a:rPr lang="en-US" smtClean="0"/>
              <a:t>9</a:t>
            </a:fld>
            <a:endParaRPr lang="en-US"/>
          </a:p>
        </p:txBody>
      </p:sp>
    </p:spTree>
    <p:extLst>
      <p:ext uri="{BB962C8B-B14F-4D97-AF65-F5344CB8AC3E}">
        <p14:creationId xmlns:p14="http://schemas.microsoft.com/office/powerpoint/2010/main" val="1761263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CFF2-651C-61B3-3131-C59102C3B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FD3B2B-AA83-5F81-B2D6-D470F3345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483F8C-571F-DA6B-6A8C-E26B2C1246E6}"/>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5" name="Footer Placeholder 4">
            <a:extLst>
              <a:ext uri="{FF2B5EF4-FFF2-40B4-BE49-F238E27FC236}">
                <a16:creationId xmlns:a16="http://schemas.microsoft.com/office/drawing/2014/main" id="{ACB132DA-4276-9920-17AB-EC7DFD867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EDD14B-707C-7EB3-BC30-4CA3AF82E883}"/>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235520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A9FA-F280-5748-028A-29A5CA304D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75B926-81FD-5468-07DA-88ECFA60B9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44A72-A671-C1DD-1B4A-158F6287234F}"/>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5" name="Footer Placeholder 4">
            <a:extLst>
              <a:ext uri="{FF2B5EF4-FFF2-40B4-BE49-F238E27FC236}">
                <a16:creationId xmlns:a16="http://schemas.microsoft.com/office/drawing/2014/main" id="{D8A02C63-1C5C-B56C-4416-9337FF731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758B4-4710-94FE-522B-5F59E18CF0CB}"/>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396442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A3907-1AE8-F1BC-140B-68306EF06A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61951-3ACE-3E6F-A9C3-94FC0DC6EA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F736FA-2CBF-2B35-C45B-F4F7D306F65E}"/>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5" name="Footer Placeholder 4">
            <a:extLst>
              <a:ext uri="{FF2B5EF4-FFF2-40B4-BE49-F238E27FC236}">
                <a16:creationId xmlns:a16="http://schemas.microsoft.com/office/drawing/2014/main" id="{534BEF07-06B2-5205-3578-F3CE9616B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11E09-5508-6993-7949-D13454AF1CD4}"/>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391827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66804"/>
            <a:ext cx="10363200" cy="1470025"/>
          </a:xfrm>
          <a:effectLst>
            <a:outerShdw blurRad="50800" dist="38100" dir="2700000" algn="ctr" rotWithShape="0">
              <a:srgbClr val="000000">
                <a:alpha val="40000"/>
              </a:srgbClr>
            </a:outerShdw>
          </a:effectLst>
        </p:spPr>
        <p:txBody>
          <a:bodyPr/>
          <a:lstStyle>
            <a:lvl1pPr>
              <a:defRPr>
                <a:solidFill>
                  <a:srgbClr val="C00000"/>
                </a:solidFill>
              </a:defRPr>
            </a:lvl1pPr>
          </a:lstStyle>
          <a:p>
            <a:r>
              <a:rPr lang="en-US" dirty="0"/>
              <a:t>Click to edit Master title style</a:t>
            </a:r>
          </a:p>
        </p:txBody>
      </p:sp>
      <p:sp>
        <p:nvSpPr>
          <p:cNvPr id="3" name="Subtitle 2"/>
          <p:cNvSpPr>
            <a:spLocks noGrp="1"/>
          </p:cNvSpPr>
          <p:nvPr>
            <p:ph type="subTitle" idx="1"/>
          </p:nvPr>
        </p:nvSpPr>
        <p:spPr>
          <a:xfrm>
            <a:off x="1828800" y="3432175"/>
            <a:ext cx="8534400" cy="1752600"/>
          </a:xfrm>
          <a:effectLst>
            <a:outerShdw blurRad="50800" dist="38100" dir="2700000" algn="ctr" rotWithShape="0">
              <a:srgbClr val="000000">
                <a:alpha val="40000"/>
              </a:srgbClr>
            </a:outerShdw>
          </a:effectLst>
        </p:spPr>
        <p:txBody>
          <a:bodyPr/>
          <a:lstStyle>
            <a:lvl1pPr marL="0" indent="0" algn="ctr">
              <a:buNone/>
              <a:defRPr>
                <a:solidFill>
                  <a:srgbClr val="002B54"/>
                </a:solidFill>
              </a:defRPr>
            </a:lvl1pPr>
            <a:lvl2pPr marL="192867" indent="0" algn="ctr">
              <a:buNone/>
              <a:defRPr>
                <a:solidFill>
                  <a:schemeClr val="tx1">
                    <a:tint val="75000"/>
                  </a:schemeClr>
                </a:solidFill>
              </a:defRPr>
            </a:lvl2pPr>
            <a:lvl3pPr marL="385733" indent="0" algn="ctr">
              <a:buNone/>
              <a:defRPr>
                <a:solidFill>
                  <a:schemeClr val="tx1">
                    <a:tint val="75000"/>
                  </a:schemeClr>
                </a:solidFill>
              </a:defRPr>
            </a:lvl3pPr>
            <a:lvl4pPr marL="578600" indent="0" algn="ctr">
              <a:buNone/>
              <a:defRPr>
                <a:solidFill>
                  <a:schemeClr val="tx1">
                    <a:tint val="75000"/>
                  </a:schemeClr>
                </a:solidFill>
              </a:defRPr>
            </a:lvl4pPr>
            <a:lvl5pPr marL="771467" indent="0" algn="ctr">
              <a:buNone/>
              <a:defRPr>
                <a:solidFill>
                  <a:schemeClr val="tx1">
                    <a:tint val="75000"/>
                  </a:schemeClr>
                </a:solidFill>
              </a:defRPr>
            </a:lvl5pPr>
            <a:lvl6pPr marL="964335" indent="0" algn="ctr">
              <a:buNone/>
              <a:defRPr>
                <a:solidFill>
                  <a:schemeClr val="tx1">
                    <a:tint val="75000"/>
                  </a:schemeClr>
                </a:solidFill>
              </a:defRPr>
            </a:lvl6pPr>
            <a:lvl7pPr marL="1157200" indent="0" algn="ctr">
              <a:buNone/>
              <a:defRPr>
                <a:solidFill>
                  <a:schemeClr val="tx1">
                    <a:tint val="75000"/>
                  </a:schemeClr>
                </a:solidFill>
              </a:defRPr>
            </a:lvl7pPr>
            <a:lvl8pPr marL="1350068" indent="0" algn="ctr">
              <a:buNone/>
              <a:defRPr>
                <a:solidFill>
                  <a:schemeClr val="tx1">
                    <a:tint val="75000"/>
                  </a:schemeClr>
                </a:solidFill>
              </a:defRPr>
            </a:lvl8pPr>
            <a:lvl9pPr marL="1542936"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B654FF2-F80D-4FD7-A177-8C3FE2BBBEB1}" type="datetime1">
              <a:rPr lang="en-US" smtClean="0"/>
              <a:t>6/22/2023</a:t>
            </a:fld>
            <a:endParaRPr lang="en-US" dirty="0"/>
          </a:p>
        </p:txBody>
      </p:sp>
      <p:sp>
        <p:nvSpPr>
          <p:cNvPr id="5" name="Footer Placeholder 4"/>
          <p:cNvSpPr>
            <a:spLocks noGrp="1"/>
          </p:cNvSpPr>
          <p:nvPr>
            <p:ph type="ftr" sz="quarter" idx="11"/>
          </p:nvPr>
        </p:nvSpPr>
        <p:spPr>
          <a:xfrm>
            <a:off x="3962400" y="6356369"/>
            <a:ext cx="4064000" cy="365125"/>
          </a:xfrm>
        </p:spPr>
        <p:txBody>
          <a:bodyPr/>
          <a:lstStyle>
            <a:lvl1pPr>
              <a:defRPr sz="591">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732872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p:nvSpPr>
        <p:spPr>
          <a:xfrm>
            <a:off x="0" y="0"/>
            <a:ext cx="12192000" cy="1143000"/>
          </a:xfrm>
          <a:prstGeom prst="rect">
            <a:avLst/>
          </a:prstGeom>
          <a:solidFill>
            <a:srgbClr val="002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2" name="Title 1"/>
          <p:cNvSpPr>
            <a:spLocks noGrp="1"/>
          </p:cNvSpPr>
          <p:nvPr>
            <p:ph type="title"/>
          </p:nvPr>
        </p:nvSpPr>
        <p:spPr>
          <a:xfrm>
            <a:off x="609600" y="0"/>
            <a:ext cx="10972800" cy="1143000"/>
          </a:xfrm>
        </p:spPr>
        <p:txBody>
          <a:bodyPr>
            <a:normAutofit/>
          </a:bodyPr>
          <a:lstStyle>
            <a:lvl1pPr algn="l">
              <a:defRPr sz="2700"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600" y="1219200"/>
            <a:ext cx="10972800" cy="5029200"/>
          </a:xfrm>
        </p:spPr>
        <p:txBody>
          <a:bodyPr/>
          <a:lstStyle>
            <a:lvl1pPr>
              <a:buClr>
                <a:srgbClr val="F3B50F"/>
              </a:buClr>
              <a:buSzPct val="90000"/>
              <a:buFont typeface="Wingdings" pitchFamily="2" charset="2"/>
              <a:buChar char="§"/>
              <a:defRPr sz="1181"/>
            </a:lvl1pPr>
            <a:lvl2pPr>
              <a:buClr>
                <a:srgbClr val="558ED5"/>
              </a:buClr>
              <a:buSzPct val="90000"/>
              <a:buFont typeface="Wingdings" pitchFamily="2" charset="2"/>
              <a:buChar char="§"/>
              <a:defRPr sz="1013"/>
            </a:lvl2pPr>
            <a:lvl3pPr>
              <a:buClr>
                <a:srgbClr val="E66C7D"/>
              </a:buClr>
              <a:buSzPct val="90000"/>
              <a:defRPr sz="844"/>
            </a:lvl3pPr>
            <a:lvl4pPr>
              <a:defRPr sz="675"/>
            </a:lvl4pPr>
            <a:lvl5pPr>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E7D4C3-C032-4844-AC3C-94C83ED0F1E8}" type="datetime1">
              <a:rPr lang="en-US" smtClean="0"/>
              <a:t>6/22/2023</a:t>
            </a:fld>
            <a:endParaRPr lang="en-US" dirty="0"/>
          </a:p>
        </p:txBody>
      </p:sp>
      <p:sp>
        <p:nvSpPr>
          <p:cNvPr id="6" name="Slide Number Placeholder 5"/>
          <p:cNvSpPr>
            <a:spLocks noGrp="1"/>
          </p:cNvSpPr>
          <p:nvPr>
            <p:ph type="sldNum" sz="quarter" idx="12"/>
          </p:nvPr>
        </p:nvSpPr>
        <p:spPr/>
        <p:txBody>
          <a:bodyPr/>
          <a:lstStyle>
            <a:lvl1pPr>
              <a:defRPr sz="591">
                <a:solidFill>
                  <a:schemeClr val="tx1"/>
                </a:solidFill>
              </a:defRPr>
            </a:lvl1pPr>
          </a:lstStyle>
          <a:p>
            <a:fld id="{B6F15528-21DE-4FAA-801E-634DDDAF4B2B}" type="slidenum">
              <a:rPr lang="en-US" smtClean="0"/>
              <a:pPr/>
              <a:t>‹#›</a:t>
            </a:fld>
            <a:endParaRPr lang="en-US" dirty="0"/>
          </a:p>
        </p:txBody>
      </p:sp>
      <p:cxnSp>
        <p:nvCxnSpPr>
          <p:cNvPr id="7" name="Straight Connector 6"/>
          <p:cNvCxnSpPr/>
          <p:nvPr/>
        </p:nvCxnSpPr>
        <p:spPr>
          <a:xfrm>
            <a:off x="0" y="1143000"/>
            <a:ext cx="12192000" cy="0"/>
          </a:xfrm>
          <a:prstGeom prst="line">
            <a:avLst/>
          </a:prstGeom>
          <a:ln w="31750">
            <a:solidFill>
              <a:srgbClr val="F3B5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630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9"/>
            <a:ext cx="10363200" cy="1362075"/>
          </a:xfrm>
        </p:spPr>
        <p:txBody>
          <a:bodyPr anchor="t"/>
          <a:lstStyle>
            <a:lvl1pPr algn="l">
              <a:defRPr sz="1688"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844">
                <a:solidFill>
                  <a:schemeClr val="tx1">
                    <a:tint val="75000"/>
                  </a:schemeClr>
                </a:solidFill>
              </a:defRPr>
            </a:lvl1pPr>
            <a:lvl2pPr marL="192867" indent="0">
              <a:buNone/>
              <a:defRPr sz="760">
                <a:solidFill>
                  <a:schemeClr val="tx1">
                    <a:tint val="75000"/>
                  </a:schemeClr>
                </a:solidFill>
              </a:defRPr>
            </a:lvl2pPr>
            <a:lvl3pPr marL="385733" indent="0">
              <a:buNone/>
              <a:defRPr sz="675">
                <a:solidFill>
                  <a:schemeClr val="tx1">
                    <a:tint val="75000"/>
                  </a:schemeClr>
                </a:solidFill>
              </a:defRPr>
            </a:lvl3pPr>
            <a:lvl4pPr marL="578600" indent="0">
              <a:buNone/>
              <a:defRPr sz="591">
                <a:solidFill>
                  <a:schemeClr val="tx1">
                    <a:tint val="75000"/>
                  </a:schemeClr>
                </a:solidFill>
              </a:defRPr>
            </a:lvl4pPr>
            <a:lvl5pPr marL="771467" indent="0">
              <a:buNone/>
              <a:defRPr sz="591">
                <a:solidFill>
                  <a:schemeClr val="tx1">
                    <a:tint val="75000"/>
                  </a:schemeClr>
                </a:solidFill>
              </a:defRPr>
            </a:lvl5pPr>
            <a:lvl6pPr marL="964335" indent="0">
              <a:buNone/>
              <a:defRPr sz="591">
                <a:solidFill>
                  <a:schemeClr val="tx1">
                    <a:tint val="75000"/>
                  </a:schemeClr>
                </a:solidFill>
              </a:defRPr>
            </a:lvl6pPr>
            <a:lvl7pPr marL="1157200" indent="0">
              <a:buNone/>
              <a:defRPr sz="591">
                <a:solidFill>
                  <a:schemeClr val="tx1">
                    <a:tint val="75000"/>
                  </a:schemeClr>
                </a:solidFill>
              </a:defRPr>
            </a:lvl7pPr>
            <a:lvl8pPr marL="1350068" indent="0">
              <a:buNone/>
              <a:defRPr sz="591">
                <a:solidFill>
                  <a:schemeClr val="tx1">
                    <a:tint val="75000"/>
                  </a:schemeClr>
                </a:solidFill>
              </a:defRPr>
            </a:lvl8pPr>
            <a:lvl9pPr marL="1542936" indent="0">
              <a:buNone/>
              <a:defRPr sz="5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597F6-B2D5-4F18-9EF9-C4A27CCB9FD1}" type="datetime1">
              <a:rPr lang="en-US" smtClean="0"/>
              <a:t>6/22/2023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884505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2E3C5C-1B6F-4352-92D4-6208C39AF0B1}" type="datetime1">
              <a:rPr lang="en-US" smtClean="0"/>
              <a:t>6/22/2023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5437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013" b="1"/>
            </a:lvl1pPr>
            <a:lvl2pPr marL="192867" indent="0">
              <a:buNone/>
              <a:defRPr sz="844" b="1"/>
            </a:lvl2pPr>
            <a:lvl3pPr marL="385733" indent="0">
              <a:buNone/>
              <a:defRPr sz="760" b="1"/>
            </a:lvl3pPr>
            <a:lvl4pPr marL="578600" indent="0">
              <a:buNone/>
              <a:defRPr sz="675" b="1"/>
            </a:lvl4pPr>
            <a:lvl5pPr marL="771467" indent="0">
              <a:buNone/>
              <a:defRPr sz="675" b="1"/>
            </a:lvl5pPr>
            <a:lvl6pPr marL="964335" indent="0">
              <a:buNone/>
              <a:defRPr sz="675" b="1"/>
            </a:lvl6pPr>
            <a:lvl7pPr marL="1157200" indent="0">
              <a:buNone/>
              <a:defRPr sz="675" b="1"/>
            </a:lvl7pPr>
            <a:lvl8pPr marL="1350068" indent="0">
              <a:buNone/>
              <a:defRPr sz="675" b="1"/>
            </a:lvl8pPr>
            <a:lvl9pPr marL="1542936"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0" y="1535113"/>
            <a:ext cx="5389033" cy="639762"/>
          </a:xfrm>
        </p:spPr>
        <p:txBody>
          <a:bodyPr anchor="b"/>
          <a:lstStyle>
            <a:lvl1pPr marL="0" indent="0">
              <a:buNone/>
              <a:defRPr sz="1013" b="1"/>
            </a:lvl1pPr>
            <a:lvl2pPr marL="192867" indent="0">
              <a:buNone/>
              <a:defRPr sz="844" b="1"/>
            </a:lvl2pPr>
            <a:lvl3pPr marL="385733" indent="0">
              <a:buNone/>
              <a:defRPr sz="760" b="1"/>
            </a:lvl3pPr>
            <a:lvl4pPr marL="578600" indent="0">
              <a:buNone/>
              <a:defRPr sz="675" b="1"/>
            </a:lvl4pPr>
            <a:lvl5pPr marL="771467" indent="0">
              <a:buNone/>
              <a:defRPr sz="675" b="1"/>
            </a:lvl5pPr>
            <a:lvl6pPr marL="964335" indent="0">
              <a:buNone/>
              <a:defRPr sz="675" b="1"/>
            </a:lvl6pPr>
            <a:lvl7pPr marL="1157200" indent="0">
              <a:buNone/>
              <a:defRPr sz="675" b="1"/>
            </a:lvl7pPr>
            <a:lvl8pPr marL="1350068" indent="0">
              <a:buNone/>
              <a:defRPr sz="675" b="1"/>
            </a:lvl8pPr>
            <a:lvl9pPr marL="1542936"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80" y="2174875"/>
            <a:ext cx="5389033"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70A9EE-2EFC-4F6A-B14F-8C406394C079}" type="datetime1">
              <a:rPr lang="en-US" smtClean="0"/>
              <a:t>6/22/2023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6836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B638D2-8457-4FB7-B584-C5538E08F1E4}" type="datetime1">
              <a:rPr lang="en-US" smtClean="0"/>
              <a:t>6/22/2023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5102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0DC6A0-C395-4158-8E36-286D20F9BA51}" type="datetime1">
              <a:rPr lang="en-US" smtClean="0"/>
              <a:t>6/22/2023</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259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844" b="1"/>
            </a:lvl1pPr>
          </a:lstStyle>
          <a:p>
            <a:r>
              <a:rPr lang="en-US"/>
              <a:t>Click to edit Master title style</a:t>
            </a:r>
          </a:p>
        </p:txBody>
      </p:sp>
      <p:sp>
        <p:nvSpPr>
          <p:cNvPr id="3" name="Content Placeholder 2"/>
          <p:cNvSpPr>
            <a:spLocks noGrp="1"/>
          </p:cNvSpPr>
          <p:nvPr>
            <p:ph idx="1"/>
          </p:nvPr>
        </p:nvSpPr>
        <p:spPr>
          <a:xfrm>
            <a:off x="4766733" y="273069"/>
            <a:ext cx="6815667" cy="5853113"/>
          </a:xfrm>
        </p:spPr>
        <p:txBody>
          <a:bodyPr/>
          <a:lstStyle>
            <a:lvl1pPr>
              <a:defRPr sz="1351"/>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591"/>
            </a:lvl1pPr>
            <a:lvl2pPr marL="192867" indent="0">
              <a:buNone/>
              <a:defRPr sz="507"/>
            </a:lvl2pPr>
            <a:lvl3pPr marL="385733" indent="0">
              <a:buNone/>
              <a:defRPr sz="421"/>
            </a:lvl3pPr>
            <a:lvl4pPr marL="578600" indent="0">
              <a:buNone/>
              <a:defRPr sz="380"/>
            </a:lvl4pPr>
            <a:lvl5pPr marL="771467" indent="0">
              <a:buNone/>
              <a:defRPr sz="380"/>
            </a:lvl5pPr>
            <a:lvl6pPr marL="964335" indent="0">
              <a:buNone/>
              <a:defRPr sz="380"/>
            </a:lvl6pPr>
            <a:lvl7pPr marL="1157200" indent="0">
              <a:buNone/>
              <a:defRPr sz="380"/>
            </a:lvl7pPr>
            <a:lvl8pPr marL="1350068" indent="0">
              <a:buNone/>
              <a:defRPr sz="380"/>
            </a:lvl8pPr>
            <a:lvl9pPr marL="1542936"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B51DDABE-29FF-4D4A-9AC9-193DC16156A6}" type="datetime1">
              <a:rPr lang="en-US" smtClean="0"/>
              <a:t>6/22/2023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47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C69EB-9D58-F3C7-AFEE-A2CF4DA770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5B5CE-F97D-3816-1AF2-5D07C4C682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E5277-0A25-64B9-A9C9-85F3F9F59B34}"/>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5" name="Footer Placeholder 4">
            <a:extLst>
              <a:ext uri="{FF2B5EF4-FFF2-40B4-BE49-F238E27FC236}">
                <a16:creationId xmlns:a16="http://schemas.microsoft.com/office/drawing/2014/main" id="{E70C1637-A845-45C0-6B76-36D56F0A5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C0B168-ABF5-E778-E916-E1497F9085E6}"/>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2378886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1351"/>
            </a:lvl1pPr>
            <a:lvl2pPr marL="192867" indent="0">
              <a:buNone/>
              <a:defRPr sz="1181"/>
            </a:lvl2pPr>
            <a:lvl3pPr marL="385733" indent="0">
              <a:buNone/>
              <a:defRPr sz="1013"/>
            </a:lvl3pPr>
            <a:lvl4pPr marL="578600" indent="0">
              <a:buNone/>
              <a:defRPr sz="844"/>
            </a:lvl4pPr>
            <a:lvl5pPr marL="771467" indent="0">
              <a:buNone/>
              <a:defRPr sz="844"/>
            </a:lvl5pPr>
            <a:lvl6pPr marL="964335" indent="0">
              <a:buNone/>
              <a:defRPr sz="844"/>
            </a:lvl6pPr>
            <a:lvl7pPr marL="1157200" indent="0">
              <a:buNone/>
              <a:defRPr sz="844"/>
            </a:lvl7pPr>
            <a:lvl8pPr marL="1350068" indent="0">
              <a:buNone/>
              <a:defRPr sz="844"/>
            </a:lvl8pPr>
            <a:lvl9pPr marL="1542936" indent="0">
              <a:buNone/>
              <a:defRPr sz="844"/>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591"/>
            </a:lvl1pPr>
            <a:lvl2pPr marL="192867" indent="0">
              <a:buNone/>
              <a:defRPr sz="507"/>
            </a:lvl2pPr>
            <a:lvl3pPr marL="385733" indent="0">
              <a:buNone/>
              <a:defRPr sz="421"/>
            </a:lvl3pPr>
            <a:lvl4pPr marL="578600" indent="0">
              <a:buNone/>
              <a:defRPr sz="380"/>
            </a:lvl4pPr>
            <a:lvl5pPr marL="771467" indent="0">
              <a:buNone/>
              <a:defRPr sz="380"/>
            </a:lvl5pPr>
            <a:lvl6pPr marL="964335" indent="0">
              <a:buNone/>
              <a:defRPr sz="380"/>
            </a:lvl6pPr>
            <a:lvl7pPr marL="1157200" indent="0">
              <a:buNone/>
              <a:defRPr sz="380"/>
            </a:lvl7pPr>
            <a:lvl8pPr marL="1350068" indent="0">
              <a:buNone/>
              <a:defRPr sz="380"/>
            </a:lvl8pPr>
            <a:lvl9pPr marL="1542936"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1D522B74-0D75-4483-B4BC-5210FF02F0FC}" type="datetime1">
              <a:rPr lang="en-US" smtClean="0"/>
              <a:t>6/22/2023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94746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319200-C19F-460C-AF17-5469F744B036}" type="datetime1">
              <a:rPr lang="en-US" smtClean="0"/>
              <a:t>6/22/2023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9452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7"/>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7"/>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984A68-473D-4E19-821C-5C3A05582FEC}" type="datetime1">
              <a:rPr lang="en-US" smtClean="0"/>
              <a:t>6/22/2023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54796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66804"/>
            <a:ext cx="10363200" cy="1470025"/>
          </a:xfrm>
          <a:ln>
            <a:noFill/>
          </a:ln>
          <a:effectLst/>
        </p:spPr>
        <p:txBody>
          <a:bodyPr/>
          <a:lstStyle>
            <a:lvl1pPr>
              <a:defRPr u="none">
                <a:solidFill>
                  <a:srgbClr val="C00000"/>
                </a:solidFill>
                <a:effectLst/>
              </a:defRPr>
            </a:lvl1pPr>
          </a:lstStyle>
          <a:p>
            <a:r>
              <a:rPr lang="en-US" dirty="0"/>
              <a:t>Click to edit Master title style</a:t>
            </a:r>
          </a:p>
        </p:txBody>
      </p:sp>
      <p:sp>
        <p:nvSpPr>
          <p:cNvPr id="3" name="Subtitle 2"/>
          <p:cNvSpPr>
            <a:spLocks noGrp="1"/>
          </p:cNvSpPr>
          <p:nvPr>
            <p:ph type="subTitle" idx="1"/>
          </p:nvPr>
        </p:nvSpPr>
        <p:spPr>
          <a:xfrm>
            <a:off x="1828800" y="3432175"/>
            <a:ext cx="8534400" cy="1752600"/>
          </a:xfrm>
          <a:effectLst/>
        </p:spPr>
        <p:txBody>
          <a:bodyPr/>
          <a:lstStyle>
            <a:lvl1pPr marL="0" indent="0" algn="ctr">
              <a:buNone/>
              <a:defRPr>
                <a:solidFill>
                  <a:srgbClr val="002B54"/>
                </a:solidFill>
              </a:defRPr>
            </a:lvl1pPr>
            <a:lvl2pPr marL="192872" indent="0" algn="ctr">
              <a:buNone/>
              <a:defRPr>
                <a:solidFill>
                  <a:schemeClr val="tx1">
                    <a:tint val="75000"/>
                  </a:schemeClr>
                </a:solidFill>
              </a:defRPr>
            </a:lvl2pPr>
            <a:lvl3pPr marL="385743" indent="0" algn="ctr">
              <a:buNone/>
              <a:defRPr>
                <a:solidFill>
                  <a:schemeClr val="tx1">
                    <a:tint val="75000"/>
                  </a:schemeClr>
                </a:solidFill>
              </a:defRPr>
            </a:lvl3pPr>
            <a:lvl4pPr marL="578615" indent="0" algn="ctr">
              <a:buNone/>
              <a:defRPr>
                <a:solidFill>
                  <a:schemeClr val="tx1">
                    <a:tint val="75000"/>
                  </a:schemeClr>
                </a:solidFill>
              </a:defRPr>
            </a:lvl4pPr>
            <a:lvl5pPr marL="771487" indent="0" algn="ctr">
              <a:buNone/>
              <a:defRPr>
                <a:solidFill>
                  <a:schemeClr val="tx1">
                    <a:tint val="75000"/>
                  </a:schemeClr>
                </a:solidFill>
              </a:defRPr>
            </a:lvl5pPr>
            <a:lvl6pPr marL="964358" indent="0" algn="ctr">
              <a:buNone/>
              <a:defRPr>
                <a:solidFill>
                  <a:schemeClr val="tx1">
                    <a:tint val="75000"/>
                  </a:schemeClr>
                </a:solidFill>
              </a:defRPr>
            </a:lvl6pPr>
            <a:lvl7pPr marL="1157229" indent="0" algn="ctr">
              <a:buNone/>
              <a:defRPr>
                <a:solidFill>
                  <a:schemeClr val="tx1">
                    <a:tint val="75000"/>
                  </a:schemeClr>
                </a:solidFill>
              </a:defRPr>
            </a:lvl7pPr>
            <a:lvl8pPr marL="1350101" indent="0" algn="ctr">
              <a:buNone/>
              <a:defRPr>
                <a:solidFill>
                  <a:schemeClr val="tx1">
                    <a:tint val="75000"/>
                  </a:schemeClr>
                </a:solidFill>
              </a:defRPr>
            </a:lvl8pPr>
            <a:lvl9pPr marL="154297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229991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p:nvSpPr>
        <p:spPr>
          <a:xfrm>
            <a:off x="0" y="0"/>
            <a:ext cx="12192000" cy="1143000"/>
          </a:xfrm>
          <a:prstGeom prst="rect">
            <a:avLst/>
          </a:prstGeom>
          <a:solidFill>
            <a:srgbClr val="002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2" name="Title 1"/>
          <p:cNvSpPr>
            <a:spLocks noGrp="1"/>
          </p:cNvSpPr>
          <p:nvPr>
            <p:ph type="title"/>
          </p:nvPr>
        </p:nvSpPr>
        <p:spPr>
          <a:xfrm>
            <a:off x="609600" y="0"/>
            <a:ext cx="10972800" cy="1143000"/>
          </a:xfrm>
        </p:spPr>
        <p:txBody>
          <a:bodyPr>
            <a:normAutofit/>
          </a:bodyPr>
          <a:lstStyle>
            <a:lvl1pPr algn="l">
              <a:defRPr sz="2700"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600" y="1219200"/>
            <a:ext cx="10972800" cy="5029200"/>
          </a:xfrm>
        </p:spPr>
        <p:txBody>
          <a:bodyPr/>
          <a:lstStyle>
            <a:lvl1pPr marL="144463" indent="317500" algn="just">
              <a:buClr>
                <a:srgbClr val="F3B50F"/>
              </a:buClr>
              <a:buSzPct val="90000"/>
              <a:buFont typeface="Wingdings" pitchFamily="2" charset="2"/>
              <a:buChar char="§"/>
              <a:tabLst>
                <a:tab pos="628650" algn="l"/>
              </a:tabLst>
              <a:defRPr sz="2800"/>
            </a:lvl1pPr>
            <a:lvl2pPr marL="573088" indent="260350">
              <a:buClr>
                <a:srgbClr val="558ED5"/>
              </a:buClr>
              <a:buSzPct val="90000"/>
              <a:buFont typeface="Wingdings" pitchFamily="2" charset="2"/>
              <a:buChar char="§"/>
              <a:defRPr sz="2000"/>
            </a:lvl2pPr>
            <a:lvl3pPr marL="858838" indent="285750">
              <a:buClr>
                <a:srgbClr val="E66C7D"/>
              </a:buClr>
              <a:buSzPct val="90000"/>
              <a:defRPr sz="1600"/>
            </a:lvl3pPr>
            <a:lvl4pPr marL="1144588" indent="287338">
              <a:defRPr sz="1400"/>
            </a:lvl4pPr>
            <a:lvl5pPr marL="1487488" indent="28575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0" y="1143000"/>
            <a:ext cx="12192000" cy="0"/>
          </a:xfrm>
          <a:prstGeom prst="line">
            <a:avLst/>
          </a:prstGeom>
          <a:ln w="31750">
            <a:solidFill>
              <a:srgbClr val="F3B5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878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1688"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844">
                <a:solidFill>
                  <a:schemeClr val="tx1">
                    <a:tint val="75000"/>
                  </a:schemeClr>
                </a:solidFill>
              </a:defRPr>
            </a:lvl1pPr>
            <a:lvl2pPr marL="192872" indent="0">
              <a:buNone/>
              <a:defRPr sz="760">
                <a:solidFill>
                  <a:schemeClr val="tx1">
                    <a:tint val="75000"/>
                  </a:schemeClr>
                </a:solidFill>
              </a:defRPr>
            </a:lvl2pPr>
            <a:lvl3pPr marL="385743" indent="0">
              <a:buNone/>
              <a:defRPr sz="675">
                <a:solidFill>
                  <a:schemeClr val="tx1">
                    <a:tint val="75000"/>
                  </a:schemeClr>
                </a:solidFill>
              </a:defRPr>
            </a:lvl3pPr>
            <a:lvl4pPr marL="578615" indent="0">
              <a:buNone/>
              <a:defRPr sz="591">
                <a:solidFill>
                  <a:schemeClr val="tx1">
                    <a:tint val="75000"/>
                  </a:schemeClr>
                </a:solidFill>
              </a:defRPr>
            </a:lvl4pPr>
            <a:lvl5pPr marL="771487" indent="0">
              <a:buNone/>
              <a:defRPr sz="591">
                <a:solidFill>
                  <a:schemeClr val="tx1">
                    <a:tint val="75000"/>
                  </a:schemeClr>
                </a:solidFill>
              </a:defRPr>
            </a:lvl5pPr>
            <a:lvl6pPr marL="964358" indent="0">
              <a:buNone/>
              <a:defRPr sz="591">
                <a:solidFill>
                  <a:schemeClr val="tx1">
                    <a:tint val="75000"/>
                  </a:schemeClr>
                </a:solidFill>
              </a:defRPr>
            </a:lvl6pPr>
            <a:lvl7pPr marL="1157229" indent="0">
              <a:buNone/>
              <a:defRPr sz="591">
                <a:solidFill>
                  <a:schemeClr val="tx1">
                    <a:tint val="75000"/>
                  </a:schemeClr>
                </a:solidFill>
              </a:defRPr>
            </a:lvl7pPr>
            <a:lvl8pPr marL="1350101" indent="0">
              <a:buNone/>
              <a:defRPr sz="591">
                <a:solidFill>
                  <a:schemeClr val="tx1">
                    <a:tint val="75000"/>
                  </a:schemeClr>
                </a:solidFill>
              </a:defRPr>
            </a:lvl8pPr>
            <a:lvl9pPr marL="1542974" indent="0">
              <a:buNone/>
              <a:defRPr sz="5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3E6-6A28-4D5C-AA9B-9CCA6D8149A4}" type="datetime1">
              <a:rPr lang="en-US" smtClean="0"/>
              <a:t>6/22/2023</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1204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EAAA4F-F201-4190-84E3-1A1F43900F5C}" type="datetime1">
              <a:rPr lang="en-US" smtClean="0"/>
              <a:t>6/22/2023</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0300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970397-FBE4-4152-8FFD-82067C454DE4}" type="datetime1">
              <a:rPr lang="en-US" smtClean="0"/>
              <a:t>6/22/2023</a:t>
            </a:fld>
            <a:endParaRPr lang="en-US"/>
          </a:p>
        </p:txBody>
      </p:sp>
      <p:sp>
        <p:nvSpPr>
          <p:cNvPr id="8" name="Footer Placeholder 7"/>
          <p:cNvSpPr>
            <a:spLocks noGrp="1"/>
          </p:cNvSpPr>
          <p:nvPr>
            <p:ph type="ftr" sz="quarter" idx="11"/>
          </p:nvPr>
        </p:nvSpPr>
        <p:spPr/>
        <p:txBody>
          <a:bodyPr/>
          <a:lstStyle/>
          <a:p>
            <a:r>
              <a:rPr lang="en-US"/>
              <a:t>ACM MobiHoc 2016</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9593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3109F8-B62D-41A5-B867-B48633E741AE}" type="datetime1">
              <a:rPr lang="en-US" smtClean="0"/>
              <a:t>6/22/2023</a:t>
            </a:fld>
            <a:endParaRPr lang="en-US"/>
          </a:p>
        </p:txBody>
      </p:sp>
      <p:sp>
        <p:nvSpPr>
          <p:cNvPr id="4" name="Footer Placeholder 3"/>
          <p:cNvSpPr>
            <a:spLocks noGrp="1"/>
          </p:cNvSpPr>
          <p:nvPr>
            <p:ph type="ftr" sz="quarter" idx="11"/>
          </p:nvPr>
        </p:nvSpPr>
        <p:spPr/>
        <p:txBody>
          <a:bodyPr/>
          <a:lstStyle/>
          <a:p>
            <a:r>
              <a:rPr lang="en-US"/>
              <a:t>ACM MobiHoc 2016</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1108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C9D06-C08C-4069-A0DB-0A0606E06365}" type="datetime1">
              <a:rPr lang="en-US" smtClean="0"/>
              <a:t>6/22/2023</a:t>
            </a:fld>
            <a:endParaRPr lang="en-US"/>
          </a:p>
        </p:txBody>
      </p:sp>
      <p:sp>
        <p:nvSpPr>
          <p:cNvPr id="3" name="Footer Placeholder 2"/>
          <p:cNvSpPr>
            <a:spLocks noGrp="1"/>
          </p:cNvSpPr>
          <p:nvPr>
            <p:ph type="ftr" sz="quarter" idx="11"/>
          </p:nvPr>
        </p:nvSpPr>
        <p:spPr/>
        <p:txBody>
          <a:bodyPr/>
          <a:lstStyle/>
          <a:p>
            <a:r>
              <a:rPr lang="en-US"/>
              <a:t>ACM MobiHoc 2016</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97333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A86F-F6D6-9E59-767F-926B243B57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99D31F-6C67-9A50-3BFC-EC6C748029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68F74-5E63-A429-D714-BD671F9ADFE0}"/>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5" name="Footer Placeholder 4">
            <a:extLst>
              <a:ext uri="{FF2B5EF4-FFF2-40B4-BE49-F238E27FC236}">
                <a16:creationId xmlns:a16="http://schemas.microsoft.com/office/drawing/2014/main" id="{994AC6DE-49D9-5BE8-134A-D071E5AC4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F50CC-747C-BE25-D2D8-17647EFA9895}"/>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28283024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844" b="1"/>
            </a:lvl1pPr>
          </a:lstStyle>
          <a:p>
            <a:r>
              <a:rPr lang="en-US"/>
              <a:t>Click to edit Master title style</a:t>
            </a:r>
          </a:p>
        </p:txBody>
      </p:sp>
      <p:sp>
        <p:nvSpPr>
          <p:cNvPr id="3" name="Content Placeholder 2"/>
          <p:cNvSpPr>
            <a:spLocks noGrp="1"/>
          </p:cNvSpPr>
          <p:nvPr>
            <p:ph idx="1"/>
          </p:nvPr>
        </p:nvSpPr>
        <p:spPr>
          <a:xfrm>
            <a:off x="4766733" y="273065"/>
            <a:ext cx="6815667" cy="5853113"/>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1394323F-9BBB-4AD4-BD7B-8FC5BB0A9F84}" type="datetime1">
              <a:rPr lang="en-US" smtClean="0"/>
              <a:t>6/22/2023</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33625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1350"/>
            </a:lvl1pPr>
            <a:lvl2pPr marL="192872" indent="0">
              <a:buNone/>
              <a:defRPr sz="1181"/>
            </a:lvl2pPr>
            <a:lvl3pPr marL="385743" indent="0">
              <a:buNone/>
              <a:defRPr sz="1013"/>
            </a:lvl3pPr>
            <a:lvl4pPr marL="578615" indent="0">
              <a:buNone/>
              <a:defRPr sz="844"/>
            </a:lvl4pPr>
            <a:lvl5pPr marL="771487" indent="0">
              <a:buNone/>
              <a:defRPr sz="844"/>
            </a:lvl5pPr>
            <a:lvl6pPr marL="964358" indent="0">
              <a:buNone/>
              <a:defRPr sz="844"/>
            </a:lvl6pPr>
            <a:lvl7pPr marL="1157229" indent="0">
              <a:buNone/>
              <a:defRPr sz="844"/>
            </a:lvl7pPr>
            <a:lvl8pPr marL="1350101" indent="0">
              <a:buNone/>
              <a:defRPr sz="844"/>
            </a:lvl8pPr>
            <a:lvl9pPr marL="1542974" indent="0">
              <a:buNone/>
              <a:defRPr sz="844"/>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CE7FBFA1-D4BD-472B-8613-641C6BCF7685}" type="datetime1">
              <a:rPr lang="en-US" smtClean="0"/>
              <a:t>6/22/2023</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0297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39AAA4-1FD0-420F-B6D8-E76EC5A363E3}" type="datetime1">
              <a:rPr lang="en-US" smtClean="0"/>
              <a:t>6/22/2023</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519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E8A3DC-80F7-4357-9E5D-56CA5D2778AC}" type="datetime1">
              <a:rPr lang="en-US" smtClean="0"/>
              <a:t>6/22/2023</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8936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6E67-461A-535F-3934-07EE7577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A4F95-6E4D-DC39-6958-D7508AAAEB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2321E7-3FE4-BE51-0581-593795BB7C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9DACC5-58CF-AAF6-F1BD-CEA929A5D6D5}"/>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6" name="Footer Placeholder 5">
            <a:extLst>
              <a:ext uri="{FF2B5EF4-FFF2-40B4-BE49-F238E27FC236}">
                <a16:creationId xmlns:a16="http://schemas.microsoft.com/office/drawing/2014/main" id="{D715A6EC-945D-AE59-95AC-71D5ADA110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C50240-C408-B5B7-3EBC-515F6ABD962A}"/>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104668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B1AE-B46D-38CC-4757-873EE06CEB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7F81B2-F7E1-7E27-ABB6-1024734A66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56E73F-095F-8784-B494-2AFFB6C794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78E968-8214-C28F-528D-B312695DA1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8CB041-4F96-39DC-8DBD-0F29FA48DA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D14D2E-3F8F-1A14-D71B-6287B41D0539}"/>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8" name="Footer Placeholder 7">
            <a:extLst>
              <a:ext uri="{FF2B5EF4-FFF2-40B4-BE49-F238E27FC236}">
                <a16:creationId xmlns:a16="http://schemas.microsoft.com/office/drawing/2014/main" id="{4C943D71-54CF-63A4-0CE3-8CE4697964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93DF76-BB8A-BDD0-C3E4-D67BEA67A7BC}"/>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1847397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32F8-BD01-87C3-8F32-7630E56801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13A1FC-A8C1-0907-9371-BECEF3780217}"/>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4" name="Footer Placeholder 3">
            <a:extLst>
              <a:ext uri="{FF2B5EF4-FFF2-40B4-BE49-F238E27FC236}">
                <a16:creationId xmlns:a16="http://schemas.microsoft.com/office/drawing/2014/main" id="{D8FED824-5A6A-84C1-2718-0267AFB1CA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4B7CB3-12C5-4F39-95CC-31C57C714CEC}"/>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4232642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EC27D-C374-CDD2-0924-C8CE810C38AB}"/>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3" name="Footer Placeholder 2">
            <a:extLst>
              <a:ext uri="{FF2B5EF4-FFF2-40B4-BE49-F238E27FC236}">
                <a16:creationId xmlns:a16="http://schemas.microsoft.com/office/drawing/2014/main" id="{67C42BFD-A9F6-657C-E6C4-8B939575AA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C0354F-2FF6-96E5-F5F8-226EED08F4D6}"/>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4253517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CB67-8B62-AEBF-76A9-710DD71362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40B657-9D6A-912E-F6BE-5C2BF58FA6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1AAABE-47DE-90A8-FE98-E1C420818A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4AECE7-2840-0B38-1B11-2FDED87FF043}"/>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6" name="Footer Placeholder 5">
            <a:extLst>
              <a:ext uri="{FF2B5EF4-FFF2-40B4-BE49-F238E27FC236}">
                <a16:creationId xmlns:a16="http://schemas.microsoft.com/office/drawing/2014/main" id="{DCC7CDAE-36AC-0977-6533-58C4C1153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538B1-DA08-C8F4-D50E-1417908957BC}"/>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191509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2D40-936A-8F41-5768-7E83AF00C4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40F049-F727-169F-93AF-7FA97A421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7CBAA8-B5B0-3761-01EC-9A7A2BFF5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2605C-6F8F-40EC-16E1-BB221A92EFE6}"/>
              </a:ext>
            </a:extLst>
          </p:cNvPr>
          <p:cNvSpPr>
            <a:spLocks noGrp="1"/>
          </p:cNvSpPr>
          <p:nvPr>
            <p:ph type="dt" sz="half" idx="10"/>
          </p:nvPr>
        </p:nvSpPr>
        <p:spPr/>
        <p:txBody>
          <a:bodyPr/>
          <a:lstStyle/>
          <a:p>
            <a:fld id="{C4B19FFF-3A39-4374-B630-1B7F4AF3E8F2}" type="datetimeFigureOut">
              <a:rPr lang="en-US" smtClean="0"/>
              <a:t>6/22/2023</a:t>
            </a:fld>
            <a:endParaRPr lang="en-US"/>
          </a:p>
        </p:txBody>
      </p:sp>
      <p:sp>
        <p:nvSpPr>
          <p:cNvPr id="6" name="Footer Placeholder 5">
            <a:extLst>
              <a:ext uri="{FF2B5EF4-FFF2-40B4-BE49-F238E27FC236}">
                <a16:creationId xmlns:a16="http://schemas.microsoft.com/office/drawing/2014/main" id="{8B95A0C3-7BEF-1C76-B9D0-FE1758A21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A3FCD-22E9-011D-AE3D-D0A66701BC33}"/>
              </a:ext>
            </a:extLst>
          </p:cNvPr>
          <p:cNvSpPr>
            <a:spLocks noGrp="1"/>
          </p:cNvSpPr>
          <p:nvPr>
            <p:ph type="sldNum" sz="quarter" idx="12"/>
          </p:nvPr>
        </p:nvSpPr>
        <p:spPr/>
        <p:txBody>
          <a:bodyPr/>
          <a:lstStyle/>
          <a:p>
            <a:fld id="{62BEC916-8512-40AD-A7D1-D2DB596A527B}" type="slidenum">
              <a:rPr lang="en-US" smtClean="0"/>
              <a:t>‹#›</a:t>
            </a:fld>
            <a:endParaRPr lang="en-US"/>
          </a:p>
        </p:txBody>
      </p:sp>
    </p:spTree>
    <p:extLst>
      <p:ext uri="{BB962C8B-B14F-4D97-AF65-F5344CB8AC3E}">
        <p14:creationId xmlns:p14="http://schemas.microsoft.com/office/powerpoint/2010/main" val="2698690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25ED4-4079-AF23-7017-A14768A1E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8B526D-45F9-3011-008B-374921A0E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C1987-4814-8616-ACDE-D5DCC17827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19FFF-3A39-4374-B630-1B7F4AF3E8F2}" type="datetimeFigureOut">
              <a:rPr lang="en-US" smtClean="0"/>
              <a:t>6/22/2023</a:t>
            </a:fld>
            <a:endParaRPr lang="en-US"/>
          </a:p>
        </p:txBody>
      </p:sp>
      <p:sp>
        <p:nvSpPr>
          <p:cNvPr id="5" name="Footer Placeholder 4">
            <a:extLst>
              <a:ext uri="{FF2B5EF4-FFF2-40B4-BE49-F238E27FC236}">
                <a16:creationId xmlns:a16="http://schemas.microsoft.com/office/drawing/2014/main" id="{C3241906-7558-E117-32AC-6E320BDBE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C20CED-A0CF-0081-A926-060D5E7FC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BEC916-8512-40AD-A7D1-D2DB596A527B}" type="slidenum">
              <a:rPr lang="en-US" smtClean="0"/>
              <a:t>‹#›</a:t>
            </a:fld>
            <a:endParaRPr lang="en-US"/>
          </a:p>
        </p:txBody>
      </p:sp>
    </p:spTree>
    <p:extLst>
      <p:ext uri="{BB962C8B-B14F-4D97-AF65-F5344CB8AC3E}">
        <p14:creationId xmlns:p14="http://schemas.microsoft.com/office/powerpoint/2010/main" val="2366289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15240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9"/>
            <a:ext cx="2844800" cy="365125"/>
          </a:xfrm>
          <a:prstGeom prst="rect">
            <a:avLst/>
          </a:prstGeom>
        </p:spPr>
        <p:txBody>
          <a:bodyPr vert="horz" lIns="91440" tIns="45720" rIns="91440" bIns="45720" rtlCol="0" anchor="ctr"/>
          <a:lstStyle>
            <a:lvl1pPr algn="l">
              <a:defRPr sz="507">
                <a:solidFill>
                  <a:schemeClr val="tx1">
                    <a:tint val="75000"/>
                  </a:schemeClr>
                </a:solidFill>
              </a:defRPr>
            </a:lvl1pPr>
          </a:lstStyle>
          <a:p>
            <a:fld id="{BDB29D06-DF3B-4908-A6C2-57DA578674BA}" type="datetime1">
              <a:rPr lang="en-US" smtClean="0"/>
              <a:t>6/22/2023</a:t>
            </a:fld>
            <a:endParaRPr lang="en-US"/>
          </a:p>
        </p:txBody>
      </p:sp>
      <p:sp>
        <p:nvSpPr>
          <p:cNvPr id="5" name="Footer Placeholder 4"/>
          <p:cNvSpPr>
            <a:spLocks noGrp="1"/>
          </p:cNvSpPr>
          <p:nvPr>
            <p:ph type="ftr" sz="quarter" idx="3"/>
          </p:nvPr>
        </p:nvSpPr>
        <p:spPr>
          <a:xfrm>
            <a:off x="4165600" y="6356369"/>
            <a:ext cx="3860800" cy="365125"/>
          </a:xfrm>
          <a:prstGeom prst="rect">
            <a:avLst/>
          </a:prstGeom>
        </p:spPr>
        <p:txBody>
          <a:bodyPr vert="horz" lIns="91440" tIns="45720" rIns="91440" bIns="45720" rtlCol="0" anchor="ctr"/>
          <a:lstStyle>
            <a:lvl1pPr algn="ctr">
              <a:defRPr sz="507">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9"/>
            <a:ext cx="2844800" cy="365125"/>
          </a:xfrm>
          <a:prstGeom prst="rect">
            <a:avLst/>
          </a:prstGeom>
        </p:spPr>
        <p:txBody>
          <a:bodyPr vert="horz" lIns="91440" tIns="45720" rIns="91440" bIns="45720" rtlCol="0" anchor="ctr"/>
          <a:lstStyle>
            <a:lvl1pPr algn="r">
              <a:defRPr sz="507">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85638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385733" rtl="0" eaLnBrk="1" latinLnBrk="0" hangingPunct="1">
        <a:spcBef>
          <a:spcPct val="0"/>
        </a:spcBef>
        <a:buNone/>
        <a:defRPr sz="1856" kern="1200">
          <a:solidFill>
            <a:schemeClr val="tx1"/>
          </a:solidFill>
          <a:latin typeface="+mj-lt"/>
          <a:ea typeface="+mj-ea"/>
          <a:cs typeface="+mj-cs"/>
        </a:defRPr>
      </a:lvl1pPr>
    </p:titleStyle>
    <p:bodyStyle>
      <a:lvl1pPr marL="144650" indent="-144650" algn="l" defTabSz="385733" rtl="0" eaLnBrk="1" latinLnBrk="0" hangingPunct="1">
        <a:spcBef>
          <a:spcPct val="20000"/>
        </a:spcBef>
        <a:buFont typeface="Arial" pitchFamily="34" charset="0"/>
        <a:buChar char="•"/>
        <a:defRPr sz="1351" kern="1200">
          <a:solidFill>
            <a:schemeClr val="tx1"/>
          </a:solidFill>
          <a:latin typeface="+mn-lt"/>
          <a:ea typeface="+mn-ea"/>
          <a:cs typeface="+mn-cs"/>
        </a:defRPr>
      </a:lvl1pPr>
      <a:lvl2pPr marL="313408" indent="-120542" algn="l" defTabSz="385733" rtl="0" eaLnBrk="1" latinLnBrk="0" hangingPunct="1">
        <a:spcBef>
          <a:spcPct val="20000"/>
        </a:spcBef>
        <a:buFont typeface="Arial" pitchFamily="34" charset="0"/>
        <a:buChar char="–"/>
        <a:defRPr sz="1181" kern="1200">
          <a:solidFill>
            <a:schemeClr val="tx1"/>
          </a:solidFill>
          <a:latin typeface="+mn-lt"/>
          <a:ea typeface="+mn-ea"/>
          <a:cs typeface="+mn-cs"/>
        </a:defRPr>
      </a:lvl2pPr>
      <a:lvl3pPr marL="482167" indent="-96435" algn="l" defTabSz="385733" rtl="0" eaLnBrk="1" latinLnBrk="0" hangingPunct="1">
        <a:spcBef>
          <a:spcPct val="20000"/>
        </a:spcBef>
        <a:buFont typeface="Arial" pitchFamily="34" charset="0"/>
        <a:buChar char="•"/>
        <a:defRPr sz="1013" kern="1200">
          <a:solidFill>
            <a:schemeClr val="tx1"/>
          </a:solidFill>
          <a:latin typeface="+mn-lt"/>
          <a:ea typeface="+mn-ea"/>
          <a:cs typeface="+mn-cs"/>
        </a:defRPr>
      </a:lvl3pPr>
      <a:lvl4pPr marL="675034"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4pPr>
      <a:lvl5pPr marL="867901"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5pPr>
      <a:lvl6pPr marL="1060767"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35"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03"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368" indent="-96435" algn="l" defTabSz="385733"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33" rtl="0" eaLnBrk="1" latinLnBrk="0" hangingPunct="1">
        <a:defRPr sz="760" kern="1200">
          <a:solidFill>
            <a:schemeClr val="tx1"/>
          </a:solidFill>
          <a:latin typeface="+mn-lt"/>
          <a:ea typeface="+mn-ea"/>
          <a:cs typeface="+mn-cs"/>
        </a:defRPr>
      </a:lvl1pPr>
      <a:lvl2pPr marL="192867" algn="l" defTabSz="385733" rtl="0" eaLnBrk="1" latinLnBrk="0" hangingPunct="1">
        <a:defRPr sz="760" kern="1200">
          <a:solidFill>
            <a:schemeClr val="tx1"/>
          </a:solidFill>
          <a:latin typeface="+mn-lt"/>
          <a:ea typeface="+mn-ea"/>
          <a:cs typeface="+mn-cs"/>
        </a:defRPr>
      </a:lvl2pPr>
      <a:lvl3pPr marL="385733" algn="l" defTabSz="385733" rtl="0" eaLnBrk="1" latinLnBrk="0" hangingPunct="1">
        <a:defRPr sz="760" kern="1200">
          <a:solidFill>
            <a:schemeClr val="tx1"/>
          </a:solidFill>
          <a:latin typeface="+mn-lt"/>
          <a:ea typeface="+mn-ea"/>
          <a:cs typeface="+mn-cs"/>
        </a:defRPr>
      </a:lvl3pPr>
      <a:lvl4pPr marL="578600" algn="l" defTabSz="385733" rtl="0" eaLnBrk="1" latinLnBrk="0" hangingPunct="1">
        <a:defRPr sz="760" kern="1200">
          <a:solidFill>
            <a:schemeClr val="tx1"/>
          </a:solidFill>
          <a:latin typeface="+mn-lt"/>
          <a:ea typeface="+mn-ea"/>
          <a:cs typeface="+mn-cs"/>
        </a:defRPr>
      </a:lvl4pPr>
      <a:lvl5pPr marL="771467" algn="l" defTabSz="385733" rtl="0" eaLnBrk="1" latinLnBrk="0" hangingPunct="1">
        <a:defRPr sz="760" kern="1200">
          <a:solidFill>
            <a:schemeClr val="tx1"/>
          </a:solidFill>
          <a:latin typeface="+mn-lt"/>
          <a:ea typeface="+mn-ea"/>
          <a:cs typeface="+mn-cs"/>
        </a:defRPr>
      </a:lvl5pPr>
      <a:lvl6pPr marL="964335" algn="l" defTabSz="385733" rtl="0" eaLnBrk="1" latinLnBrk="0" hangingPunct="1">
        <a:defRPr sz="760" kern="1200">
          <a:solidFill>
            <a:schemeClr val="tx1"/>
          </a:solidFill>
          <a:latin typeface="+mn-lt"/>
          <a:ea typeface="+mn-ea"/>
          <a:cs typeface="+mn-cs"/>
        </a:defRPr>
      </a:lvl6pPr>
      <a:lvl7pPr marL="1157200" algn="l" defTabSz="385733" rtl="0" eaLnBrk="1" latinLnBrk="0" hangingPunct="1">
        <a:defRPr sz="760" kern="1200">
          <a:solidFill>
            <a:schemeClr val="tx1"/>
          </a:solidFill>
          <a:latin typeface="+mn-lt"/>
          <a:ea typeface="+mn-ea"/>
          <a:cs typeface="+mn-cs"/>
        </a:defRPr>
      </a:lvl7pPr>
      <a:lvl8pPr marL="1350068" algn="l" defTabSz="385733" rtl="0" eaLnBrk="1" latinLnBrk="0" hangingPunct="1">
        <a:defRPr sz="760" kern="1200">
          <a:solidFill>
            <a:schemeClr val="tx1"/>
          </a:solidFill>
          <a:latin typeface="+mn-lt"/>
          <a:ea typeface="+mn-ea"/>
          <a:cs typeface="+mn-cs"/>
        </a:defRPr>
      </a:lvl8pPr>
      <a:lvl9pPr marL="1542936" algn="l" defTabSz="385733" rtl="0" eaLnBrk="1" latinLnBrk="0" hangingPunct="1">
        <a:defRPr sz="7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152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72FC9727-AAEA-42BD-A7B7-037B1CE4B10F}" type="datetime1">
              <a:rPr lang="en-US" smtClean="0"/>
              <a:t>6/22/2023</a:t>
            </a:fld>
            <a:endParaRPr lang="en-US"/>
          </a:p>
        </p:txBody>
      </p:sp>
      <p:sp>
        <p:nvSpPr>
          <p:cNvPr id="5" name="Footer Placeholder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r>
              <a:rPr lang="en-US"/>
              <a:t>ACM/IEEE SEC 2018</a:t>
            </a:r>
          </a:p>
        </p:txBody>
      </p:sp>
      <p:sp>
        <p:nvSpPr>
          <p:cNvPr id="6" name="Slide Number Placeholder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506">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346116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385743" rtl="0" eaLnBrk="1" latinLnBrk="0" hangingPunct="1">
        <a:spcBef>
          <a:spcPct val="0"/>
        </a:spcBef>
        <a:buNone/>
        <a:defRPr sz="1856" kern="1200">
          <a:solidFill>
            <a:schemeClr val="tx1"/>
          </a:solidFill>
          <a:latin typeface="+mj-lt"/>
          <a:ea typeface="+mj-ea"/>
          <a:cs typeface="+mj-cs"/>
        </a:defRPr>
      </a:lvl1pPr>
    </p:titleStyle>
    <p:bodyStyle>
      <a:lvl1pPr marL="144653" indent="-144653" algn="l" defTabSz="385743" rtl="0" eaLnBrk="1" latinLnBrk="0" hangingPunct="1">
        <a:spcBef>
          <a:spcPct val="20000"/>
        </a:spcBef>
        <a:buFont typeface="Arial" pitchFamily="34" charset="0"/>
        <a:buChar char="•"/>
        <a:defRPr sz="1350" kern="1200">
          <a:solidFill>
            <a:schemeClr val="tx1"/>
          </a:solidFill>
          <a:latin typeface="+mn-lt"/>
          <a:ea typeface="+mn-ea"/>
          <a:cs typeface="+mn-cs"/>
        </a:defRPr>
      </a:lvl1pPr>
      <a:lvl2pPr marL="313416" indent="-120545" algn="l" defTabSz="385743" rtl="0" eaLnBrk="1" latinLnBrk="0" hangingPunct="1">
        <a:spcBef>
          <a:spcPct val="20000"/>
        </a:spcBef>
        <a:buFont typeface="Arial" pitchFamily="34" charset="0"/>
        <a:buChar char="–"/>
        <a:defRPr sz="1181" kern="1200">
          <a:solidFill>
            <a:schemeClr val="tx1"/>
          </a:solidFill>
          <a:latin typeface="+mn-lt"/>
          <a:ea typeface="+mn-ea"/>
          <a:cs typeface="+mn-cs"/>
        </a:defRPr>
      </a:lvl2pPr>
      <a:lvl3pPr marL="482179" indent="-96437" algn="l" defTabSz="385743" rtl="0" eaLnBrk="1" latinLnBrk="0" hangingPunct="1">
        <a:spcBef>
          <a:spcPct val="20000"/>
        </a:spcBef>
        <a:buFont typeface="Arial" pitchFamily="34" charset="0"/>
        <a:buChar char="•"/>
        <a:defRPr sz="1013" kern="1200">
          <a:solidFill>
            <a:schemeClr val="tx1"/>
          </a:solidFill>
          <a:latin typeface="+mn-lt"/>
          <a:ea typeface="+mn-ea"/>
          <a:cs typeface="+mn-cs"/>
        </a:defRPr>
      </a:lvl3pPr>
      <a:lvl4pPr marL="675051"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4pPr>
      <a:lvl5pPr marL="86792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43" rtl="0" eaLnBrk="1" latinLnBrk="0" hangingPunct="1">
        <a:defRPr sz="760" kern="1200">
          <a:solidFill>
            <a:schemeClr val="tx1"/>
          </a:solidFill>
          <a:latin typeface="+mn-lt"/>
          <a:ea typeface="+mn-ea"/>
          <a:cs typeface="+mn-cs"/>
        </a:defRPr>
      </a:lvl1pPr>
      <a:lvl2pPr marL="192872" algn="l" defTabSz="385743" rtl="0" eaLnBrk="1" latinLnBrk="0" hangingPunct="1">
        <a:defRPr sz="760" kern="1200">
          <a:solidFill>
            <a:schemeClr val="tx1"/>
          </a:solidFill>
          <a:latin typeface="+mn-lt"/>
          <a:ea typeface="+mn-ea"/>
          <a:cs typeface="+mn-cs"/>
        </a:defRPr>
      </a:lvl2pPr>
      <a:lvl3pPr marL="385743" algn="l" defTabSz="385743" rtl="0" eaLnBrk="1" latinLnBrk="0" hangingPunct="1">
        <a:defRPr sz="760" kern="1200">
          <a:solidFill>
            <a:schemeClr val="tx1"/>
          </a:solidFill>
          <a:latin typeface="+mn-lt"/>
          <a:ea typeface="+mn-ea"/>
          <a:cs typeface="+mn-cs"/>
        </a:defRPr>
      </a:lvl3pPr>
      <a:lvl4pPr marL="578615" algn="l" defTabSz="385743" rtl="0" eaLnBrk="1" latinLnBrk="0" hangingPunct="1">
        <a:defRPr sz="760" kern="1200">
          <a:solidFill>
            <a:schemeClr val="tx1"/>
          </a:solidFill>
          <a:latin typeface="+mn-lt"/>
          <a:ea typeface="+mn-ea"/>
          <a:cs typeface="+mn-cs"/>
        </a:defRPr>
      </a:lvl4pPr>
      <a:lvl5pPr marL="771487" algn="l" defTabSz="385743" rtl="0" eaLnBrk="1" latinLnBrk="0" hangingPunct="1">
        <a:defRPr sz="760" kern="1200">
          <a:solidFill>
            <a:schemeClr val="tx1"/>
          </a:solidFill>
          <a:latin typeface="+mn-lt"/>
          <a:ea typeface="+mn-ea"/>
          <a:cs typeface="+mn-cs"/>
        </a:defRPr>
      </a:lvl5pPr>
      <a:lvl6pPr marL="964358" algn="l" defTabSz="385743" rtl="0" eaLnBrk="1" latinLnBrk="0" hangingPunct="1">
        <a:defRPr sz="760" kern="1200">
          <a:solidFill>
            <a:schemeClr val="tx1"/>
          </a:solidFill>
          <a:latin typeface="+mn-lt"/>
          <a:ea typeface="+mn-ea"/>
          <a:cs typeface="+mn-cs"/>
        </a:defRPr>
      </a:lvl6pPr>
      <a:lvl7pPr marL="1157229" algn="l" defTabSz="385743" rtl="0" eaLnBrk="1" latinLnBrk="0" hangingPunct="1">
        <a:defRPr sz="760" kern="1200">
          <a:solidFill>
            <a:schemeClr val="tx1"/>
          </a:solidFill>
          <a:latin typeface="+mn-lt"/>
          <a:ea typeface="+mn-ea"/>
          <a:cs typeface="+mn-cs"/>
        </a:defRPr>
      </a:lvl7pPr>
      <a:lvl8pPr marL="1350101" algn="l" defTabSz="385743" rtl="0" eaLnBrk="1" latinLnBrk="0" hangingPunct="1">
        <a:defRPr sz="760" kern="1200">
          <a:solidFill>
            <a:schemeClr val="tx1"/>
          </a:solidFill>
          <a:latin typeface="+mn-lt"/>
          <a:ea typeface="+mn-ea"/>
          <a:cs typeface="+mn-cs"/>
        </a:defRPr>
      </a:lvl8pPr>
      <a:lvl9pPr marL="1542974" algn="l" defTabSz="38574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47.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4" Type="http://schemas.openxmlformats.org/officeDocument/2006/relationships/image" Target="../media/image48.svg"/><Relationship Id="rId9" Type="http://schemas.openxmlformats.org/officeDocument/2006/relationships/image" Target="../media/image118.png"/><Relationship Id="rId14" Type="http://schemas.openxmlformats.org/officeDocument/2006/relationships/image" Target="../media/image123.png"/></Relationships>
</file>

<file path=ppt/slides/_rels/slide12.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54.png"/><Relationship Id="rId3" Type="http://schemas.openxmlformats.org/officeDocument/2006/relationships/image" Target="../media/image441.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60.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pn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8.sv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elloKevin07/ElasticTrainer"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5.gif"/><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0.jpeg"/><Relationship Id="rId11" Type="http://schemas.openxmlformats.org/officeDocument/2006/relationships/image" Target="../media/image15.gif"/><Relationship Id="rId5" Type="http://schemas.openxmlformats.org/officeDocument/2006/relationships/image" Target="../media/image16.jpe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9.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2.png"/><Relationship Id="rId7" Type="http://schemas.openxmlformats.org/officeDocument/2006/relationships/image" Target="../media/image40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B30D-9E2A-42D0-A0C3-8416C7FCA8F1}"/>
              </a:ext>
            </a:extLst>
          </p:cNvPr>
          <p:cNvSpPr>
            <a:spLocks noGrp="1"/>
          </p:cNvSpPr>
          <p:nvPr>
            <p:ph type="ctrTitle"/>
          </p:nvPr>
        </p:nvSpPr>
        <p:spPr>
          <a:xfrm>
            <a:off x="868998" y="1037487"/>
            <a:ext cx="10311620" cy="2387600"/>
          </a:xfrm>
        </p:spPr>
        <p:txBody>
          <a:bodyPr>
            <a:normAutofit/>
          </a:bodyPr>
          <a:lstStyle/>
          <a:p>
            <a:r>
              <a:rPr lang="en-US" sz="3600" b="1" dirty="0" err="1">
                <a:solidFill>
                  <a:srgbClr val="004386"/>
                </a:solidFill>
                <a:ea typeface="+mn-ea"/>
                <a:cs typeface="Arial" panose="020B0604020202020204" pitchFamily="34" charset="0"/>
              </a:rPr>
              <a:t>ElasticTrainer</a:t>
            </a:r>
            <a:r>
              <a:rPr lang="en-US" sz="3600" b="1" dirty="0">
                <a:solidFill>
                  <a:srgbClr val="004386"/>
                </a:solidFill>
                <a:ea typeface="+mn-ea"/>
                <a:cs typeface="Arial" panose="020B0604020202020204" pitchFamily="34" charset="0"/>
              </a:rPr>
              <a:t>: Speeding Up On-Device Training with Runtime Elastic Tensor Selection</a:t>
            </a:r>
          </a:p>
        </p:txBody>
      </p:sp>
      <p:sp>
        <p:nvSpPr>
          <p:cNvPr id="4" name="Text Box 9">
            <a:extLst>
              <a:ext uri="{FF2B5EF4-FFF2-40B4-BE49-F238E27FC236}">
                <a16:creationId xmlns:a16="http://schemas.microsoft.com/office/drawing/2014/main" id="{38121D39-AD5C-4065-8262-C545EB8E16E5}"/>
              </a:ext>
            </a:extLst>
          </p:cNvPr>
          <p:cNvSpPr txBox="1">
            <a:spLocks noChangeArrowheads="1"/>
          </p:cNvSpPr>
          <p:nvPr/>
        </p:nvSpPr>
        <p:spPr bwMode="auto">
          <a:xfrm>
            <a:off x="3068707" y="3425087"/>
            <a:ext cx="5940741" cy="523220"/>
          </a:xfrm>
          <a:prstGeom prst="rect">
            <a:avLst/>
          </a:prstGeom>
          <a:noFill/>
          <a:ln w="9525">
            <a:noFill/>
            <a:miter lim="800000"/>
            <a:headEnd/>
            <a:tailEnd/>
          </a:ln>
          <a:effectLst/>
        </p:spPr>
        <p:txBody>
          <a:bodyPr wrap="square">
            <a:spAutoFit/>
          </a:bodyPr>
          <a:lstStyle/>
          <a:p>
            <a:pPr marL="0" marR="0" lvl="0" indent="0" algn="ctr" defTabSz="514337" rtl="0" eaLnBrk="1" fontAlgn="auto" latinLnBrk="0" hangingPunct="1">
              <a:lnSpc>
                <a:spcPct val="100000"/>
              </a:lnSpc>
              <a:spcBef>
                <a:spcPct val="5000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Kai Huang, </a:t>
            </a:r>
            <a:r>
              <a:rPr kumimoji="0" lang="en-US" altLang="zh-CN" sz="2800" b="0" i="0" u="none" strike="noStrike" kern="1200" cap="none" spc="0" normalizeH="0" baseline="0" noProof="0" dirty="0" err="1">
                <a:ln>
                  <a:noFill/>
                </a:ln>
                <a:solidFill>
                  <a:srgbClr val="C00000"/>
                </a:solidFill>
                <a:effectLst/>
                <a:uLnTx/>
                <a:uFillTx/>
                <a:latin typeface="Calibri"/>
                <a:ea typeface="宋体" panose="02010600030101010101" pitchFamily="2" charset="-122"/>
                <a:cs typeface="Arial" panose="020B0604020202020204" pitchFamily="34" charset="0"/>
              </a:rPr>
              <a:t>Boyuan</a:t>
            </a:r>
            <a:r>
              <a:rPr kumimoji="0" lang="en-US" altLang="zh-CN" sz="2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Arial" panose="020B0604020202020204" pitchFamily="34" charset="0"/>
              </a:rPr>
              <a:t> Yang, Wei Gao</a:t>
            </a:r>
          </a:p>
        </p:txBody>
      </p:sp>
      <p:sp>
        <p:nvSpPr>
          <p:cNvPr id="5" name="Text Box 9">
            <a:extLst>
              <a:ext uri="{FF2B5EF4-FFF2-40B4-BE49-F238E27FC236}">
                <a16:creationId xmlns:a16="http://schemas.microsoft.com/office/drawing/2014/main" id="{75760EF0-89AB-41F1-8B1D-550BA59C0D94}"/>
              </a:ext>
            </a:extLst>
          </p:cNvPr>
          <p:cNvSpPr txBox="1">
            <a:spLocks noChangeArrowheads="1"/>
          </p:cNvSpPr>
          <p:nvPr/>
        </p:nvSpPr>
        <p:spPr bwMode="auto">
          <a:xfrm>
            <a:off x="3974534" y="3999346"/>
            <a:ext cx="4129088" cy="461665"/>
          </a:xfrm>
          <a:prstGeom prst="rect">
            <a:avLst/>
          </a:prstGeom>
          <a:noFill/>
          <a:ln w="9525">
            <a:noFill/>
            <a:miter lim="800000"/>
            <a:headEnd/>
            <a:tailEnd/>
          </a:ln>
          <a:effectLst/>
        </p:spPr>
        <p:txBody>
          <a:bodyPr wrap="square">
            <a:spAutoFit/>
          </a:bodyPr>
          <a:lstStyle/>
          <a:p>
            <a:pPr marL="0" marR="0" lvl="0" indent="0" algn="ctr" defTabSz="514337"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1200" cap="none" spc="0" normalizeH="0" baseline="0" noProof="0" dirty="0">
                <a:ln>
                  <a:noFill/>
                </a:ln>
                <a:solidFill>
                  <a:srgbClr val="C00000"/>
                </a:solidFill>
                <a:effectLst/>
                <a:uLnTx/>
                <a:uFillTx/>
                <a:latin typeface="Calibri"/>
                <a:ea typeface="宋体" panose="02010600030101010101" pitchFamily="2" charset="-122"/>
                <a:cs typeface="Arial" pitchFamily="34" charset="0"/>
              </a:rPr>
              <a:t>University of Pittsburgh</a:t>
            </a:r>
          </a:p>
        </p:txBody>
      </p:sp>
      <p:sp>
        <p:nvSpPr>
          <p:cNvPr id="6" name="Text Box 9">
            <a:extLst>
              <a:ext uri="{FF2B5EF4-FFF2-40B4-BE49-F238E27FC236}">
                <a16:creationId xmlns:a16="http://schemas.microsoft.com/office/drawing/2014/main" id="{58165A80-67A4-4260-895E-EC12A9ADB7BF}"/>
              </a:ext>
            </a:extLst>
          </p:cNvPr>
          <p:cNvSpPr txBox="1">
            <a:spLocks noChangeArrowheads="1"/>
          </p:cNvSpPr>
          <p:nvPr/>
        </p:nvSpPr>
        <p:spPr bwMode="auto">
          <a:xfrm>
            <a:off x="4088376" y="5721931"/>
            <a:ext cx="4015246" cy="523220"/>
          </a:xfrm>
          <a:prstGeom prst="rect">
            <a:avLst/>
          </a:prstGeom>
          <a:noFill/>
          <a:ln w="9525">
            <a:noFill/>
            <a:miter lim="800000"/>
            <a:headEnd/>
            <a:tailEnd/>
          </a:ln>
          <a:effectLst/>
        </p:spPr>
        <p:txBody>
          <a:bodyPr wrap="square">
            <a:spAutoFit/>
          </a:bodyPr>
          <a:lstStyle/>
          <a:p>
            <a:pPr marL="0" marR="0" lvl="0" indent="0" algn="ctr" defTabSz="514337" rtl="0" eaLnBrk="1" fontAlgn="auto" latinLnBrk="0" hangingPunct="1">
              <a:lnSpc>
                <a:spcPct val="100000"/>
              </a:lnSpc>
              <a:spcBef>
                <a:spcPct val="50000"/>
              </a:spcBef>
              <a:spcAft>
                <a:spcPts val="0"/>
              </a:spcAft>
              <a:buClrTx/>
              <a:buSzTx/>
              <a:buFontTx/>
              <a:buNone/>
              <a:tabLst/>
              <a:defRPr/>
            </a:pPr>
            <a:r>
              <a:rPr kumimoji="0" lang="en-US" altLang="zh-CN" sz="2800" b="1"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ACM </a:t>
            </a:r>
            <a:r>
              <a:rPr kumimoji="0" lang="en-US" altLang="zh-CN" sz="2800" b="1"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MobiSys</a:t>
            </a:r>
            <a:r>
              <a:rPr kumimoji="0" lang="en-US" altLang="zh-CN" sz="2800" b="1"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2023</a:t>
            </a:r>
          </a:p>
        </p:txBody>
      </p:sp>
      <p:pic>
        <p:nvPicPr>
          <p:cNvPr id="8" name="Picture 2" descr="Image result for university of pittsburgh">
            <a:extLst>
              <a:ext uri="{FF2B5EF4-FFF2-40B4-BE49-F238E27FC236}">
                <a16:creationId xmlns:a16="http://schemas.microsoft.com/office/drawing/2014/main" id="{A28375CA-9A3E-4779-B3C1-A668F1918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02" r="20017"/>
          <a:stretch/>
        </p:blipFill>
        <p:spPr bwMode="auto">
          <a:xfrm>
            <a:off x="249072" y="5366250"/>
            <a:ext cx="1198267" cy="13316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E4FC9A1-C9D5-89EA-0205-65774600C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222" y="5366250"/>
            <a:ext cx="1331636" cy="133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7625-0E83-7134-255E-121735C40BBF}"/>
              </a:ext>
            </a:extLst>
          </p:cNvPr>
          <p:cNvSpPr>
            <a:spLocks noGrp="1"/>
          </p:cNvSpPr>
          <p:nvPr>
            <p:ph type="title"/>
          </p:nvPr>
        </p:nvSpPr>
        <p:spPr/>
        <p:txBody>
          <a:bodyPr>
            <a:normAutofit/>
          </a:bodyPr>
          <a:lstStyle/>
          <a:p>
            <a:r>
              <a:rPr lang="en-US" sz="3600" dirty="0">
                <a:cs typeface="Arial" panose="020B0604020202020204" pitchFamily="34" charset="0"/>
              </a:rPr>
              <a:t>Solving Challenge 1: Evaluating Tensor Importance </a:t>
            </a:r>
          </a:p>
        </p:txBody>
      </p:sp>
      <p:sp>
        <p:nvSpPr>
          <p:cNvPr id="5" name="TextBox 4">
            <a:extLst>
              <a:ext uri="{FF2B5EF4-FFF2-40B4-BE49-F238E27FC236}">
                <a16:creationId xmlns:a16="http://schemas.microsoft.com/office/drawing/2014/main" id="{7E10FC75-17C9-0D44-CD18-680CF44B6822}"/>
              </a:ext>
            </a:extLst>
          </p:cNvPr>
          <p:cNvSpPr txBox="1"/>
          <p:nvPr/>
        </p:nvSpPr>
        <p:spPr>
          <a:xfrm>
            <a:off x="446280" y="2866378"/>
            <a:ext cx="10822278"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Metric Definition</a:t>
            </a: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240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how much training loss will increase back, if undo its update</a:t>
            </a:r>
            <a:endParaRPr kumimoji="0" lang="en-US" sz="2400" i="0" u="none" strike="noStrike" kern="1200" cap="none" spc="0" normalizeH="0" baseline="0" noProof="0" dirty="0">
              <a:ln>
                <a:noFill/>
              </a:ln>
              <a:solidFill>
                <a:srgbClr val="C0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EF2C072-69F7-B49B-AFF9-F5796750A1BB}"/>
                  </a:ext>
                </a:extLst>
              </p:cNvPr>
              <p:cNvSpPr txBox="1"/>
              <p:nvPr/>
            </p:nvSpPr>
            <p:spPr>
              <a:xfrm>
                <a:off x="1477268" y="5829206"/>
                <a:ext cx="381354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ΔLoss</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Loss</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Loss</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a:extLst>
                  <a:ext uri="{FF2B5EF4-FFF2-40B4-BE49-F238E27FC236}">
                    <a16:creationId xmlns:a16="http://schemas.microsoft.com/office/drawing/2014/main" id="{1EF2C072-69F7-B49B-AFF9-F5796750A1BB}"/>
                  </a:ext>
                </a:extLst>
              </p:cNvPr>
              <p:cNvSpPr txBox="1">
                <a:spLocks noRot="1" noChangeAspect="1" noMove="1" noResize="1" noEditPoints="1" noAdjustHandles="1" noChangeArrowheads="1" noChangeShapeType="1" noTextEdit="1"/>
              </p:cNvSpPr>
              <p:nvPr/>
            </p:nvSpPr>
            <p:spPr>
              <a:xfrm>
                <a:off x="1477268" y="5829206"/>
                <a:ext cx="3813541" cy="369332"/>
              </a:xfrm>
              <a:prstGeom prst="rect">
                <a:avLst/>
              </a:prstGeom>
              <a:blipFill>
                <a:blip r:embed="rId3"/>
                <a:stretch>
                  <a:fillRect l="-1118" r="-1118" b="-14754"/>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19A2B188-6ACF-0876-1259-308264BC4704}"/>
              </a:ext>
            </a:extLst>
          </p:cNvPr>
          <p:cNvSpPr/>
          <p:nvPr/>
        </p:nvSpPr>
        <p:spPr bwMode="auto">
          <a:xfrm>
            <a:off x="2398224" y="3912808"/>
            <a:ext cx="922020" cy="194309"/>
          </a:xfrm>
          <a:prstGeom prst="rect">
            <a:avLst/>
          </a:prstGeom>
          <a:solidFill>
            <a:schemeClr val="tx2">
              <a:lumMod val="40000"/>
              <a:lumOff val="60000"/>
            </a:schemeClr>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D5BC8454-155D-C5D5-F5F4-FA0550E34536}"/>
              </a:ext>
            </a:extLst>
          </p:cNvPr>
          <p:cNvSpPr txBox="1"/>
          <p:nvPr/>
        </p:nvSpPr>
        <p:spPr>
          <a:xfrm>
            <a:off x="2398224" y="3480735"/>
            <a:ext cx="10439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Tensor 1</a:t>
            </a:r>
          </a:p>
        </p:txBody>
      </p:sp>
      <p:sp>
        <p:nvSpPr>
          <p:cNvPr id="19" name="Rectangle 18">
            <a:extLst>
              <a:ext uri="{FF2B5EF4-FFF2-40B4-BE49-F238E27FC236}">
                <a16:creationId xmlns:a16="http://schemas.microsoft.com/office/drawing/2014/main" id="{9417C425-9B20-5DD8-793A-CB1DA9ED2853}"/>
              </a:ext>
            </a:extLst>
          </p:cNvPr>
          <p:cNvSpPr/>
          <p:nvPr/>
        </p:nvSpPr>
        <p:spPr bwMode="auto">
          <a:xfrm>
            <a:off x="3865074" y="3912808"/>
            <a:ext cx="922020" cy="194309"/>
          </a:xfrm>
          <a:prstGeom prst="rect">
            <a:avLst/>
          </a:prstGeom>
          <a:solidFill>
            <a:schemeClr val="tx2">
              <a:lumMod val="40000"/>
              <a:lumOff val="60000"/>
            </a:schemeClr>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37BE3AEE-CACC-6219-2A98-D9E5977942FA}"/>
              </a:ext>
            </a:extLst>
          </p:cNvPr>
          <p:cNvSpPr/>
          <p:nvPr/>
        </p:nvSpPr>
        <p:spPr bwMode="auto">
          <a:xfrm>
            <a:off x="5972004" y="3912808"/>
            <a:ext cx="922020" cy="194309"/>
          </a:xfrm>
          <a:prstGeom prst="rect">
            <a:avLst/>
          </a:prstGeom>
          <a:solidFill>
            <a:schemeClr val="tx2">
              <a:lumMod val="40000"/>
              <a:lumOff val="60000"/>
            </a:schemeClr>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E1A1A928-07D7-105F-7407-BB09F0ED348B}"/>
              </a:ext>
            </a:extLst>
          </p:cNvPr>
          <p:cNvSpPr/>
          <p:nvPr/>
        </p:nvSpPr>
        <p:spPr bwMode="auto">
          <a:xfrm>
            <a:off x="7899864" y="3912808"/>
            <a:ext cx="922020" cy="194309"/>
          </a:xfrm>
          <a:prstGeom prst="rect">
            <a:avLst/>
          </a:prstGeom>
          <a:solidFill>
            <a:schemeClr val="tx2">
              <a:lumMod val="40000"/>
              <a:lumOff val="60000"/>
            </a:schemeClr>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C841C51A-431A-051C-288A-8E432AABD17C}"/>
              </a:ext>
            </a:extLst>
          </p:cNvPr>
          <p:cNvSpPr txBox="1"/>
          <p:nvPr/>
        </p:nvSpPr>
        <p:spPr>
          <a:xfrm>
            <a:off x="3804114" y="3480735"/>
            <a:ext cx="10439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Tensor 2</a:t>
            </a:r>
          </a:p>
        </p:txBody>
      </p:sp>
      <p:sp>
        <p:nvSpPr>
          <p:cNvPr id="23" name="TextBox 22">
            <a:extLst>
              <a:ext uri="{FF2B5EF4-FFF2-40B4-BE49-F238E27FC236}">
                <a16:creationId xmlns:a16="http://schemas.microsoft.com/office/drawing/2014/main" id="{43C9E31E-AEC8-682C-86A3-819745D1C236}"/>
              </a:ext>
            </a:extLst>
          </p:cNvPr>
          <p:cNvSpPr txBox="1"/>
          <p:nvPr/>
        </p:nvSpPr>
        <p:spPr>
          <a:xfrm>
            <a:off x="5911044" y="3480735"/>
            <a:ext cx="10439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Tensor k</a:t>
            </a:r>
          </a:p>
        </p:txBody>
      </p:sp>
      <p:sp>
        <p:nvSpPr>
          <p:cNvPr id="24" name="TextBox 23">
            <a:extLst>
              <a:ext uri="{FF2B5EF4-FFF2-40B4-BE49-F238E27FC236}">
                <a16:creationId xmlns:a16="http://schemas.microsoft.com/office/drawing/2014/main" id="{4FEE5135-6837-A89E-1136-345D1AB44DEF}"/>
              </a:ext>
            </a:extLst>
          </p:cNvPr>
          <p:cNvSpPr txBox="1"/>
          <p:nvPr/>
        </p:nvSpPr>
        <p:spPr>
          <a:xfrm>
            <a:off x="7838904" y="3474481"/>
            <a:ext cx="112776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Tensor N</a:t>
            </a:r>
          </a:p>
        </p:txBody>
      </p:sp>
      <p:sp>
        <p:nvSpPr>
          <p:cNvPr id="25" name="Rectangle 24">
            <a:extLst>
              <a:ext uri="{FF2B5EF4-FFF2-40B4-BE49-F238E27FC236}">
                <a16:creationId xmlns:a16="http://schemas.microsoft.com/office/drawing/2014/main" id="{F56E3F9F-9695-D34A-D357-EAFCFE5C823D}"/>
              </a:ext>
            </a:extLst>
          </p:cNvPr>
          <p:cNvSpPr/>
          <p:nvPr/>
        </p:nvSpPr>
        <p:spPr bwMode="auto">
          <a:xfrm>
            <a:off x="2398224" y="4449636"/>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6F516BC4-9CCD-4510-A950-BF8A3ABCD754}"/>
              </a:ext>
            </a:extLst>
          </p:cNvPr>
          <p:cNvSpPr/>
          <p:nvPr/>
        </p:nvSpPr>
        <p:spPr bwMode="auto">
          <a:xfrm>
            <a:off x="3865074" y="4449636"/>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2381E84F-A901-B5F8-481D-CBDCFEFCE09B}"/>
              </a:ext>
            </a:extLst>
          </p:cNvPr>
          <p:cNvSpPr/>
          <p:nvPr/>
        </p:nvSpPr>
        <p:spPr bwMode="auto">
          <a:xfrm>
            <a:off x="5972004" y="4449636"/>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60D5E5EC-360A-2CB7-E380-3640876E4E26}"/>
              </a:ext>
            </a:extLst>
          </p:cNvPr>
          <p:cNvSpPr/>
          <p:nvPr/>
        </p:nvSpPr>
        <p:spPr bwMode="auto">
          <a:xfrm>
            <a:off x="7899864" y="4449636"/>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5C9CE332-5201-4132-F461-FDA9C9573151}"/>
              </a:ext>
            </a:extLst>
          </p:cNvPr>
          <p:cNvSpPr txBox="1"/>
          <p:nvPr/>
        </p:nvSpPr>
        <p:spPr>
          <a:xfrm>
            <a:off x="1333598" y="3820041"/>
            <a:ext cx="10458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Original</a:t>
            </a:r>
          </a:p>
        </p:txBody>
      </p:sp>
      <p:sp>
        <p:nvSpPr>
          <p:cNvPr id="30" name="TextBox 29">
            <a:extLst>
              <a:ext uri="{FF2B5EF4-FFF2-40B4-BE49-F238E27FC236}">
                <a16:creationId xmlns:a16="http://schemas.microsoft.com/office/drawing/2014/main" id="{F5EA21DA-70D8-E451-DD4B-4AD23CCDDCF6}"/>
              </a:ext>
            </a:extLst>
          </p:cNvPr>
          <p:cNvSpPr txBox="1"/>
          <p:nvPr/>
        </p:nvSpPr>
        <p:spPr>
          <a:xfrm>
            <a:off x="1340538" y="4369476"/>
            <a:ext cx="10458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a:t>
            </a:r>
            <a:r>
              <a:rPr kumimoji="0" lang="en-US" altLang="zh-CN" sz="16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pdated</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49202992-351B-BA70-F8F9-782FDCAC2017}"/>
              </a:ext>
            </a:extLst>
          </p:cNvPr>
          <p:cNvSpPr/>
          <p:nvPr/>
        </p:nvSpPr>
        <p:spPr bwMode="auto">
          <a:xfrm>
            <a:off x="2398224" y="4986464"/>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B64A2662-0D0E-3932-1794-E212C85AC557}"/>
              </a:ext>
            </a:extLst>
          </p:cNvPr>
          <p:cNvSpPr/>
          <p:nvPr/>
        </p:nvSpPr>
        <p:spPr bwMode="auto">
          <a:xfrm>
            <a:off x="3865074" y="4986464"/>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E0FF4BFB-75C4-0C04-834D-9A681A7802E2}"/>
              </a:ext>
            </a:extLst>
          </p:cNvPr>
          <p:cNvSpPr/>
          <p:nvPr/>
        </p:nvSpPr>
        <p:spPr bwMode="auto">
          <a:xfrm>
            <a:off x="7899864" y="4986464"/>
            <a:ext cx="922020" cy="194309"/>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410AC065-05EC-0CE8-F97E-9AEF7C7C9F2E}"/>
              </a:ext>
            </a:extLst>
          </p:cNvPr>
          <p:cNvSpPr txBox="1"/>
          <p:nvPr/>
        </p:nvSpPr>
        <p:spPr>
          <a:xfrm>
            <a:off x="872865" y="4790315"/>
            <a:ext cx="15336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Undo update of tensor k</a:t>
            </a:r>
          </a:p>
        </p:txBody>
      </p:sp>
      <p:grpSp>
        <p:nvGrpSpPr>
          <p:cNvPr id="46" name="Group 45">
            <a:extLst>
              <a:ext uri="{FF2B5EF4-FFF2-40B4-BE49-F238E27FC236}">
                <a16:creationId xmlns:a16="http://schemas.microsoft.com/office/drawing/2014/main" id="{7B0F1154-0949-8415-FBA6-F5AEFA5A6A6E}"/>
              </a:ext>
            </a:extLst>
          </p:cNvPr>
          <p:cNvGrpSpPr/>
          <p:nvPr/>
        </p:nvGrpSpPr>
        <p:grpSpPr>
          <a:xfrm>
            <a:off x="5267950" y="3993005"/>
            <a:ext cx="267782" cy="45719"/>
            <a:chOff x="2095500" y="5844540"/>
            <a:chExt cx="1249680" cy="213360"/>
          </a:xfrm>
        </p:grpSpPr>
        <p:sp>
          <p:nvSpPr>
            <p:cNvPr id="47" name="Oval 46">
              <a:extLst>
                <a:ext uri="{FF2B5EF4-FFF2-40B4-BE49-F238E27FC236}">
                  <a16:creationId xmlns:a16="http://schemas.microsoft.com/office/drawing/2014/main" id="{62F75518-004A-8A28-766C-3998D84E8F96}"/>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val 47">
              <a:extLst>
                <a:ext uri="{FF2B5EF4-FFF2-40B4-BE49-F238E27FC236}">
                  <a16:creationId xmlns:a16="http://schemas.microsoft.com/office/drawing/2014/main" id="{F7E61EE5-9870-04F1-D3F5-C94DACB96FCA}"/>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val 48">
              <a:extLst>
                <a:ext uri="{FF2B5EF4-FFF2-40B4-BE49-F238E27FC236}">
                  <a16:creationId xmlns:a16="http://schemas.microsoft.com/office/drawing/2014/main" id="{59259A2E-8C76-98AF-EAC5-C13220E2E9F6}"/>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3E18A51C-D061-2E6A-5FBD-65451E6B6CB0}"/>
              </a:ext>
            </a:extLst>
          </p:cNvPr>
          <p:cNvGrpSpPr/>
          <p:nvPr/>
        </p:nvGrpSpPr>
        <p:grpSpPr>
          <a:xfrm>
            <a:off x="5267950" y="4505881"/>
            <a:ext cx="267782" cy="45719"/>
            <a:chOff x="2095500" y="5844540"/>
            <a:chExt cx="1249680" cy="213360"/>
          </a:xfrm>
        </p:grpSpPr>
        <p:sp>
          <p:nvSpPr>
            <p:cNvPr id="51" name="Oval 50">
              <a:extLst>
                <a:ext uri="{FF2B5EF4-FFF2-40B4-BE49-F238E27FC236}">
                  <a16:creationId xmlns:a16="http://schemas.microsoft.com/office/drawing/2014/main" id="{33694727-946F-5746-194A-1CD8FAA49DDF}"/>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val 51">
              <a:extLst>
                <a:ext uri="{FF2B5EF4-FFF2-40B4-BE49-F238E27FC236}">
                  <a16:creationId xmlns:a16="http://schemas.microsoft.com/office/drawing/2014/main" id="{7BC44F06-CFF1-C54F-EC71-37128033E31B}"/>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Oval 52">
              <a:extLst>
                <a:ext uri="{FF2B5EF4-FFF2-40B4-BE49-F238E27FC236}">
                  <a16:creationId xmlns:a16="http://schemas.microsoft.com/office/drawing/2014/main" id="{67789F46-2D04-7C0C-31E0-15D3D489240A}"/>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EDFD3CA1-5B60-FEDE-66F8-62D5101D3B89}"/>
              </a:ext>
            </a:extLst>
          </p:cNvPr>
          <p:cNvGrpSpPr/>
          <p:nvPr/>
        </p:nvGrpSpPr>
        <p:grpSpPr>
          <a:xfrm>
            <a:off x="5245090" y="5065681"/>
            <a:ext cx="267782" cy="45719"/>
            <a:chOff x="2095500" y="5844540"/>
            <a:chExt cx="1249680" cy="213360"/>
          </a:xfrm>
        </p:grpSpPr>
        <p:sp>
          <p:nvSpPr>
            <p:cNvPr id="55" name="Oval 54">
              <a:extLst>
                <a:ext uri="{FF2B5EF4-FFF2-40B4-BE49-F238E27FC236}">
                  <a16:creationId xmlns:a16="http://schemas.microsoft.com/office/drawing/2014/main" id="{2852AD3D-C163-8095-05FA-FC2177F734BC}"/>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val 55">
              <a:extLst>
                <a:ext uri="{FF2B5EF4-FFF2-40B4-BE49-F238E27FC236}">
                  <a16:creationId xmlns:a16="http://schemas.microsoft.com/office/drawing/2014/main" id="{4A404BEA-EFCF-649B-F262-722AF13FDCA4}"/>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Oval 56">
              <a:extLst>
                <a:ext uri="{FF2B5EF4-FFF2-40B4-BE49-F238E27FC236}">
                  <a16:creationId xmlns:a16="http://schemas.microsoft.com/office/drawing/2014/main" id="{92C2D115-634F-841E-8771-4BDDDD494663}"/>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8" name="Group 57">
            <a:extLst>
              <a:ext uri="{FF2B5EF4-FFF2-40B4-BE49-F238E27FC236}">
                <a16:creationId xmlns:a16="http://schemas.microsoft.com/office/drawing/2014/main" id="{5DCF9852-40E5-6523-5C87-A5B2FAC1467C}"/>
              </a:ext>
            </a:extLst>
          </p:cNvPr>
          <p:cNvGrpSpPr/>
          <p:nvPr/>
        </p:nvGrpSpPr>
        <p:grpSpPr>
          <a:xfrm>
            <a:off x="7285345" y="3985931"/>
            <a:ext cx="267782" cy="45719"/>
            <a:chOff x="2095500" y="5844540"/>
            <a:chExt cx="1249680" cy="213360"/>
          </a:xfrm>
        </p:grpSpPr>
        <p:sp>
          <p:nvSpPr>
            <p:cNvPr id="59" name="Oval 58">
              <a:extLst>
                <a:ext uri="{FF2B5EF4-FFF2-40B4-BE49-F238E27FC236}">
                  <a16:creationId xmlns:a16="http://schemas.microsoft.com/office/drawing/2014/main" id="{56C51B98-8512-89C9-54FC-9EF2E8CEAC32}"/>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val 59">
              <a:extLst>
                <a:ext uri="{FF2B5EF4-FFF2-40B4-BE49-F238E27FC236}">
                  <a16:creationId xmlns:a16="http://schemas.microsoft.com/office/drawing/2014/main" id="{89EA0FA8-7B66-AB74-AA0E-AAC76CF2FD6F}"/>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Oval 60">
              <a:extLst>
                <a:ext uri="{FF2B5EF4-FFF2-40B4-BE49-F238E27FC236}">
                  <a16:creationId xmlns:a16="http://schemas.microsoft.com/office/drawing/2014/main" id="{C4F41462-DB7E-D498-08C2-A59901939CBE}"/>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2" name="Group 61">
            <a:extLst>
              <a:ext uri="{FF2B5EF4-FFF2-40B4-BE49-F238E27FC236}">
                <a16:creationId xmlns:a16="http://schemas.microsoft.com/office/drawing/2014/main" id="{D4D2298E-9BCD-8BC5-BCB1-301711565C38}"/>
              </a:ext>
            </a:extLst>
          </p:cNvPr>
          <p:cNvGrpSpPr/>
          <p:nvPr/>
        </p:nvGrpSpPr>
        <p:grpSpPr>
          <a:xfrm>
            <a:off x="7285345" y="4505881"/>
            <a:ext cx="267782" cy="45719"/>
            <a:chOff x="2095500" y="5844540"/>
            <a:chExt cx="1249680" cy="213360"/>
          </a:xfrm>
        </p:grpSpPr>
        <p:sp>
          <p:nvSpPr>
            <p:cNvPr id="63" name="Oval 62">
              <a:extLst>
                <a:ext uri="{FF2B5EF4-FFF2-40B4-BE49-F238E27FC236}">
                  <a16:creationId xmlns:a16="http://schemas.microsoft.com/office/drawing/2014/main" id="{4BD5EB30-A2D9-04DB-90D0-3B359C5B1218}"/>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val 63">
              <a:extLst>
                <a:ext uri="{FF2B5EF4-FFF2-40B4-BE49-F238E27FC236}">
                  <a16:creationId xmlns:a16="http://schemas.microsoft.com/office/drawing/2014/main" id="{0CBF0CAD-3B90-5A92-C2CE-F1229E3D455F}"/>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val 64">
              <a:extLst>
                <a:ext uri="{FF2B5EF4-FFF2-40B4-BE49-F238E27FC236}">
                  <a16:creationId xmlns:a16="http://schemas.microsoft.com/office/drawing/2014/main" id="{FAC389DE-132C-7A5B-8C9A-258A9EAD84BE}"/>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6" name="Group 65">
            <a:extLst>
              <a:ext uri="{FF2B5EF4-FFF2-40B4-BE49-F238E27FC236}">
                <a16:creationId xmlns:a16="http://schemas.microsoft.com/office/drawing/2014/main" id="{65942D80-D879-7641-5FEE-AC6ACEAADB63}"/>
              </a:ext>
            </a:extLst>
          </p:cNvPr>
          <p:cNvGrpSpPr/>
          <p:nvPr/>
        </p:nvGrpSpPr>
        <p:grpSpPr>
          <a:xfrm>
            <a:off x="7285345" y="5065681"/>
            <a:ext cx="267782" cy="45719"/>
            <a:chOff x="2095500" y="5844540"/>
            <a:chExt cx="1249680" cy="213360"/>
          </a:xfrm>
        </p:grpSpPr>
        <p:sp>
          <p:nvSpPr>
            <p:cNvPr id="67" name="Oval 66">
              <a:extLst>
                <a:ext uri="{FF2B5EF4-FFF2-40B4-BE49-F238E27FC236}">
                  <a16:creationId xmlns:a16="http://schemas.microsoft.com/office/drawing/2014/main" id="{B38B1EAF-6314-BFEE-6BB0-0146FC8669C8}"/>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45424234-644C-9EE2-02ED-2208E00D0D94}"/>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val 68">
              <a:extLst>
                <a:ext uri="{FF2B5EF4-FFF2-40B4-BE49-F238E27FC236}">
                  <a16:creationId xmlns:a16="http://schemas.microsoft.com/office/drawing/2014/main" id="{E348D86D-C06B-C1F7-BC23-2C10CDBA61B0}"/>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0" name="Arrow: Right 69">
            <a:extLst>
              <a:ext uri="{FF2B5EF4-FFF2-40B4-BE49-F238E27FC236}">
                <a16:creationId xmlns:a16="http://schemas.microsoft.com/office/drawing/2014/main" id="{564B0090-27DD-4C6D-FFAE-846B9AD4FC13}"/>
              </a:ext>
            </a:extLst>
          </p:cNvPr>
          <p:cNvSpPr/>
          <p:nvPr/>
        </p:nvSpPr>
        <p:spPr bwMode="auto">
          <a:xfrm>
            <a:off x="9062256" y="4403817"/>
            <a:ext cx="731520" cy="338554"/>
          </a:xfrm>
          <a:prstGeom prst="rightArrow">
            <a:avLst>
              <a:gd name="adj1" fmla="val 36495"/>
              <a:gd name="adj2" fmla="val 50000"/>
            </a:avLst>
          </a:prstGeom>
          <a:solidFill>
            <a:srgbClr val="0070C0"/>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Arrow: Right 70">
            <a:extLst>
              <a:ext uri="{FF2B5EF4-FFF2-40B4-BE49-F238E27FC236}">
                <a16:creationId xmlns:a16="http://schemas.microsoft.com/office/drawing/2014/main" id="{FDEF2D30-2EF5-57A3-C527-E66063E9F35B}"/>
              </a:ext>
            </a:extLst>
          </p:cNvPr>
          <p:cNvSpPr/>
          <p:nvPr/>
        </p:nvSpPr>
        <p:spPr bwMode="auto">
          <a:xfrm>
            <a:off x="9062256" y="4932948"/>
            <a:ext cx="731520" cy="338554"/>
          </a:xfrm>
          <a:prstGeom prst="rightArrow">
            <a:avLst>
              <a:gd name="adj1" fmla="val 36495"/>
              <a:gd name="adj2" fmla="val 50000"/>
            </a:avLst>
          </a:prstGeom>
          <a:solidFill>
            <a:srgbClr val="0070C0"/>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52C0356-0C40-83E9-5C18-C5D264B1A3DB}"/>
                  </a:ext>
                </a:extLst>
              </p:cNvPr>
              <p:cNvSpPr txBox="1"/>
              <p:nvPr/>
            </p:nvSpPr>
            <p:spPr>
              <a:xfrm>
                <a:off x="9911345" y="4848531"/>
                <a:ext cx="9220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Loss</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4" name="TextBox 73">
                <a:extLst>
                  <a:ext uri="{FF2B5EF4-FFF2-40B4-BE49-F238E27FC236}">
                    <a16:creationId xmlns:a16="http://schemas.microsoft.com/office/drawing/2014/main" id="{052C0356-0C40-83E9-5C18-C5D264B1A3DB}"/>
                  </a:ext>
                </a:extLst>
              </p:cNvPr>
              <p:cNvSpPr txBox="1">
                <a:spLocks noRot="1" noChangeAspect="1" noMove="1" noResize="1" noEditPoints="1" noAdjustHandles="1" noChangeArrowheads="1" noChangeShapeType="1" noTextEdit="1"/>
              </p:cNvSpPr>
              <p:nvPr/>
            </p:nvSpPr>
            <p:spPr>
              <a:xfrm>
                <a:off x="9911345" y="4848531"/>
                <a:ext cx="922020" cy="461665"/>
              </a:xfrm>
              <a:prstGeom prst="rect">
                <a:avLst/>
              </a:prstGeom>
              <a:blipFill>
                <a:blip r:embed="rId4"/>
                <a:stretch>
                  <a:fillRect l="-1987" r="-3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0B718C04-20EB-59FE-6B52-53EA6DCF80DB}"/>
                  </a:ext>
                </a:extLst>
              </p:cNvPr>
              <p:cNvSpPr txBox="1"/>
              <p:nvPr/>
            </p:nvSpPr>
            <p:spPr>
              <a:xfrm>
                <a:off x="9831334" y="4326657"/>
                <a:ext cx="110026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Loss</m:t>
                      </m:r>
                      <m: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5" name="TextBox 74">
                <a:extLst>
                  <a:ext uri="{FF2B5EF4-FFF2-40B4-BE49-F238E27FC236}">
                    <a16:creationId xmlns:a16="http://schemas.microsoft.com/office/drawing/2014/main" id="{0B718C04-20EB-59FE-6B52-53EA6DCF80DB}"/>
                  </a:ext>
                </a:extLst>
              </p:cNvPr>
              <p:cNvSpPr txBox="1">
                <a:spLocks noRot="1" noChangeAspect="1" noMove="1" noResize="1" noEditPoints="1" noAdjustHandles="1" noChangeArrowheads="1" noChangeShapeType="1" noTextEdit="1"/>
              </p:cNvSpPr>
              <p:nvPr/>
            </p:nvSpPr>
            <p:spPr>
              <a:xfrm>
                <a:off x="9831334" y="4326657"/>
                <a:ext cx="1100269" cy="461665"/>
              </a:xfrm>
              <a:prstGeom prst="rect">
                <a:avLst/>
              </a:prstGeom>
              <a:blipFill>
                <a:blip r:embed="rId5"/>
                <a:stretch>
                  <a:fillRect/>
                </a:stretch>
              </a:blipFill>
            </p:spPr>
            <p:txBody>
              <a:bodyPr/>
              <a:lstStyle/>
              <a:p>
                <a:r>
                  <a:rPr lang="en-US">
                    <a:noFill/>
                  </a:rPr>
                  <a:t> </a:t>
                </a:r>
              </a:p>
            </p:txBody>
          </p:sp>
        </mc:Fallback>
      </mc:AlternateContent>
      <p:sp>
        <p:nvSpPr>
          <p:cNvPr id="76" name="TextBox 75">
            <a:extLst>
              <a:ext uri="{FF2B5EF4-FFF2-40B4-BE49-F238E27FC236}">
                <a16:creationId xmlns:a16="http://schemas.microsoft.com/office/drawing/2014/main" id="{72F8D7A2-E590-8675-18D4-77812ACD114F}"/>
              </a:ext>
            </a:extLst>
          </p:cNvPr>
          <p:cNvSpPr txBox="1"/>
          <p:nvPr/>
        </p:nvSpPr>
        <p:spPr>
          <a:xfrm>
            <a:off x="8136521" y="5659524"/>
            <a:ext cx="3549647" cy="830997"/>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Periodically evaluate with sampled training data</a:t>
            </a:r>
          </a:p>
        </p:txBody>
      </p:sp>
      <p:sp>
        <p:nvSpPr>
          <p:cNvPr id="3" name="Rectangle 2">
            <a:extLst>
              <a:ext uri="{FF2B5EF4-FFF2-40B4-BE49-F238E27FC236}">
                <a16:creationId xmlns:a16="http://schemas.microsoft.com/office/drawing/2014/main" id="{C3A38671-72B1-7909-88C1-7395DE47A70B}"/>
              </a:ext>
            </a:extLst>
          </p:cNvPr>
          <p:cNvSpPr/>
          <p:nvPr/>
        </p:nvSpPr>
        <p:spPr bwMode="auto">
          <a:xfrm>
            <a:off x="5970640" y="4988113"/>
            <a:ext cx="922020" cy="192657"/>
          </a:xfrm>
          <a:prstGeom prst="rect">
            <a:avLst/>
          </a:prstGeom>
          <a:solidFill>
            <a:srgbClr val="FFFF00"/>
          </a:solidFill>
          <a:ln w="3810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59D8DA7A-8300-D6F7-D2EB-655B182B1B0B}"/>
              </a:ext>
            </a:extLst>
          </p:cNvPr>
          <p:cNvSpPr/>
          <p:nvPr/>
        </p:nvSpPr>
        <p:spPr bwMode="auto">
          <a:xfrm>
            <a:off x="5976194" y="4986461"/>
            <a:ext cx="922020" cy="194309"/>
          </a:xfrm>
          <a:prstGeom prst="rect">
            <a:avLst/>
          </a:prstGeom>
          <a:solidFill>
            <a:schemeClr val="tx2">
              <a:lumMod val="40000"/>
              <a:lumOff val="60000"/>
            </a:schemeClr>
          </a:solidFill>
          <a:ln w="38100">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577AE9D0-A89B-7C0F-907A-BD413F3FDDFD}"/>
              </a:ext>
            </a:extLst>
          </p:cNvPr>
          <p:cNvSpPr txBox="1"/>
          <p:nvPr/>
        </p:nvSpPr>
        <p:spPr>
          <a:xfrm>
            <a:off x="463948" y="1198476"/>
            <a:ext cx="9447397"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2400" b="1" dirty="0">
                <a:latin typeface="Calibri"/>
              </a:rPr>
              <a:t>Key Insight: </a:t>
            </a:r>
            <a:r>
              <a:rPr lang="en-US" sz="2400" dirty="0">
                <a:latin typeface="Calibri"/>
              </a:rPr>
              <a:t>tensor importance changes at runtime</a:t>
            </a:r>
          </a:p>
        </p:txBody>
      </p:sp>
      <p:sp>
        <p:nvSpPr>
          <p:cNvPr id="13" name="TextBox 12">
            <a:extLst>
              <a:ext uri="{FF2B5EF4-FFF2-40B4-BE49-F238E27FC236}">
                <a16:creationId xmlns:a16="http://schemas.microsoft.com/office/drawing/2014/main" id="{344059C9-600F-A9FA-F5F9-434D98A95F61}"/>
              </a:ext>
            </a:extLst>
          </p:cNvPr>
          <p:cNvSpPr txBox="1"/>
          <p:nvPr/>
        </p:nvSpPr>
        <p:spPr>
          <a:xfrm>
            <a:off x="1333598" y="1791767"/>
            <a:ext cx="9011049" cy="784830"/>
          </a:xfrm>
          <a:prstGeom prst="rect">
            <a:avLst/>
          </a:prstGeom>
          <a:solidFill>
            <a:schemeClr val="accent5">
              <a:lumMod val="20000"/>
              <a:lumOff val="80000"/>
            </a:schemeClr>
          </a:solidFill>
        </p:spPr>
        <p:txBody>
          <a:bodyPr wrap="square">
            <a:spAutoFit/>
          </a:bodyPr>
          <a:lstStyle/>
          <a:p>
            <a:pPr marL="403225" indent="-403225">
              <a:spcAft>
                <a:spcPts val="600"/>
              </a:spcAft>
              <a:buFont typeface="Arial" panose="020B0604020202020204" pitchFamily="34" charset="0"/>
              <a:buChar char="•"/>
              <a:defRPr/>
            </a:pPr>
            <a:r>
              <a:rPr lang="en-US" altLang="zh-CN" sz="2000" b="1" dirty="0">
                <a:solidFill>
                  <a:srgbClr val="C00000"/>
                </a:solidFill>
                <a:latin typeface="Calibri"/>
              </a:rPr>
              <a:t>Well-trained</a:t>
            </a:r>
            <a:r>
              <a:rPr lang="en-US" altLang="zh-CN" sz="2000" dirty="0">
                <a:latin typeface="Calibri"/>
              </a:rPr>
              <a:t> tensors are </a:t>
            </a:r>
            <a:r>
              <a:rPr lang="en-US" altLang="zh-CN" sz="2000" b="1" dirty="0">
                <a:solidFill>
                  <a:srgbClr val="C00000"/>
                </a:solidFill>
                <a:latin typeface="Calibri"/>
              </a:rPr>
              <a:t>less prioritized</a:t>
            </a:r>
            <a:r>
              <a:rPr lang="en-US" altLang="zh-CN" sz="2000" dirty="0">
                <a:latin typeface="Calibri"/>
              </a:rPr>
              <a:t> for selection</a:t>
            </a:r>
          </a:p>
          <a:p>
            <a:pPr marL="403225" indent="-403225">
              <a:spcAft>
                <a:spcPts val="600"/>
              </a:spcAft>
              <a:buFont typeface="Arial" panose="020B0604020202020204" pitchFamily="34" charset="0"/>
              <a:buChar char="•"/>
              <a:defRPr/>
            </a:pPr>
            <a:r>
              <a:rPr lang="en-US" sz="2000" dirty="0">
                <a:latin typeface="Calibri"/>
              </a:rPr>
              <a:t>Well-trained tensors on old data may need further training on </a:t>
            </a:r>
            <a:r>
              <a:rPr lang="en-US" sz="2000" b="1" dirty="0">
                <a:solidFill>
                  <a:srgbClr val="C00000"/>
                </a:solidFill>
                <a:latin typeface="Calibri"/>
              </a:rPr>
              <a:t>new online data</a:t>
            </a:r>
            <a:endParaRPr kumimoji="0" lang="en-US" sz="2000" b="1" i="0" u="none" strike="noStrike" kern="1200" cap="none" spc="0" normalizeH="0" baseline="0" noProof="0" dirty="0">
              <a:ln>
                <a:noFill/>
              </a:ln>
              <a:solidFill>
                <a:srgbClr val="C0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8C3A21-4B93-32F9-D935-C7C4CF385345}"/>
                  </a:ext>
                </a:extLst>
              </p:cNvPr>
              <p:cNvSpPr txBox="1"/>
              <p:nvPr/>
            </p:nvSpPr>
            <p:spPr>
              <a:xfrm>
                <a:off x="4911508" y="5555182"/>
                <a:ext cx="3040283" cy="8715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𝐿</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𝑈</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𝑘</m:t>
                                  </m:r>
                                </m:sub>
                              </m:sSub>
                            </m:e>
                          </m:d>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𝑈</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𝑘</m:t>
                              </m:r>
                            </m:sub>
                          </m:sSub>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rPr>
                        <m:t>Δ</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𝑈</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558C3A21-4B93-32F9-D935-C7C4CF385345}"/>
                  </a:ext>
                </a:extLst>
              </p:cNvPr>
              <p:cNvSpPr txBox="1">
                <a:spLocks noRot="1" noChangeAspect="1" noMove="1" noResize="1" noEditPoints="1" noAdjustHandles="1" noChangeArrowheads="1" noChangeShapeType="1" noTextEdit="1"/>
              </p:cNvSpPr>
              <p:nvPr/>
            </p:nvSpPr>
            <p:spPr>
              <a:xfrm>
                <a:off x="4911508" y="5555182"/>
                <a:ext cx="3040283" cy="87152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917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10"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par>
                                <p:cTn id="82" presetID="10" presetClass="entr" presetSubtype="0" fill="hold" nodeType="with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500"/>
                                        <p:tgtEl>
                                          <p:spTgt spid="4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1"/>
                                        </p:tgtEl>
                                        <p:attrNameLst>
                                          <p:attrName>style.visibility</p:attrName>
                                        </p:attrNameLst>
                                      </p:cBhvr>
                                      <p:to>
                                        <p:strVal val="visible"/>
                                      </p:to>
                                    </p:set>
                                    <p:animEffect transition="in" filter="fade">
                                      <p:cBhvr>
                                        <p:cTn id="96" dur="500"/>
                                        <p:tgtEl>
                                          <p:spTgt spid="7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4"/>
                                        </p:tgtEl>
                                        <p:attrNameLst>
                                          <p:attrName>style.visibility</p:attrName>
                                        </p:attrNameLst>
                                      </p:cBhvr>
                                      <p:to>
                                        <p:strVal val="visible"/>
                                      </p:to>
                                    </p:set>
                                    <p:animEffect transition="in" filter="fade">
                                      <p:cBhvr>
                                        <p:cTn id="99" dur="500"/>
                                        <p:tgtEl>
                                          <p:spTgt spid="7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fade">
                                      <p:cBhvr>
                                        <p:cTn id="109" dur="500"/>
                                        <p:tgtEl>
                                          <p:spTgt spid="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76"/>
                                        </p:tgtEl>
                                        <p:attrNameLst>
                                          <p:attrName>style.visibility</p:attrName>
                                        </p:attrNameLst>
                                      </p:cBhvr>
                                      <p:to>
                                        <p:strVal val="visible"/>
                                      </p:to>
                                    </p:set>
                                    <p:animEffect transition="in" filter="fade">
                                      <p:cBhvr>
                                        <p:cTn id="11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animBg="1"/>
      <p:bldP spid="18" grpId="0"/>
      <p:bldP spid="19" grpId="0" animBg="1"/>
      <p:bldP spid="20" grpId="0" animBg="1"/>
      <p:bldP spid="21" grpId="0" animBg="1"/>
      <p:bldP spid="22" grpId="0"/>
      <p:bldP spid="23" grpId="0"/>
      <p:bldP spid="24" grpId="0"/>
      <p:bldP spid="25" grpId="0" animBg="1"/>
      <p:bldP spid="26" grpId="0" animBg="1"/>
      <p:bldP spid="27" grpId="0" animBg="1"/>
      <p:bldP spid="28" grpId="0" animBg="1"/>
      <p:bldP spid="29" grpId="0"/>
      <p:bldP spid="30" grpId="0"/>
      <p:bldP spid="41" grpId="0" animBg="1"/>
      <p:bldP spid="42" grpId="0" animBg="1"/>
      <p:bldP spid="44" grpId="0" animBg="1"/>
      <p:bldP spid="45" grpId="0"/>
      <p:bldP spid="70" grpId="0" animBg="1"/>
      <p:bldP spid="71" grpId="0" animBg="1"/>
      <p:bldP spid="74" grpId="0"/>
      <p:bldP spid="75" grpId="0"/>
      <p:bldP spid="76" grpId="0" animBg="1"/>
      <p:bldP spid="3" grpId="0" animBg="1"/>
      <p:bldP spid="43"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A000-6B88-8808-E85A-BCB4F1FC5E5A}"/>
              </a:ext>
            </a:extLst>
          </p:cNvPr>
          <p:cNvSpPr>
            <a:spLocks noGrp="1"/>
          </p:cNvSpPr>
          <p:nvPr>
            <p:ph type="title"/>
          </p:nvPr>
        </p:nvSpPr>
        <p:spPr/>
        <p:txBody>
          <a:bodyPr>
            <a:normAutofit/>
          </a:bodyPr>
          <a:lstStyle/>
          <a:p>
            <a:r>
              <a:rPr lang="en-US" sz="3600" dirty="0">
                <a:cs typeface="Arial" panose="020B0604020202020204" pitchFamily="34" charset="0"/>
              </a:rPr>
              <a:t>Solving Challenge 2: Construct Tensor-level Time Model</a:t>
            </a:r>
          </a:p>
        </p:txBody>
      </p:sp>
      <p:sp>
        <p:nvSpPr>
          <p:cNvPr id="3" name="Rectangle 2">
            <a:extLst>
              <a:ext uri="{FF2B5EF4-FFF2-40B4-BE49-F238E27FC236}">
                <a16:creationId xmlns:a16="http://schemas.microsoft.com/office/drawing/2014/main" id="{0DEB98FF-14C7-21AE-2911-3207AE8E5B5E}"/>
              </a:ext>
            </a:extLst>
          </p:cNvPr>
          <p:cNvSpPr/>
          <p:nvPr/>
        </p:nvSpPr>
        <p:spPr>
          <a:xfrm>
            <a:off x="5231243" y="2028287"/>
            <a:ext cx="686564" cy="686564"/>
          </a:xfrm>
          <a:prstGeom prst="rect">
            <a:avLst/>
          </a:prstGeom>
          <a:solidFill>
            <a:srgbClr val="70AD47">
              <a:lumMod val="40000"/>
              <a:lumOff val="60000"/>
            </a:srgb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0560A8EB-5BA0-A0C5-EB4D-E921C1AE850B}"/>
              </a:ext>
            </a:extLst>
          </p:cNvPr>
          <p:cNvSpPr/>
          <p:nvPr/>
        </p:nvSpPr>
        <p:spPr>
          <a:xfrm>
            <a:off x="5810261" y="3974429"/>
            <a:ext cx="686564" cy="686564"/>
          </a:xfrm>
          <a:prstGeom prst="rect">
            <a:avLst/>
          </a:prstGeom>
          <a:solidFill>
            <a:srgbClr val="70AD47">
              <a:lumMod val="40000"/>
              <a:lumOff val="60000"/>
            </a:srgb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70ED1DD-403B-3A77-897E-BCA9C7F3081D}"/>
              </a:ext>
            </a:extLst>
          </p:cNvPr>
          <p:cNvSpPr/>
          <p:nvPr/>
        </p:nvSpPr>
        <p:spPr>
          <a:xfrm>
            <a:off x="6998368" y="4003079"/>
            <a:ext cx="686564" cy="686564"/>
          </a:xfrm>
          <a:prstGeom prst="rect">
            <a:avLst/>
          </a:prstGeom>
          <a:solidFill>
            <a:srgbClr val="70AD47">
              <a:lumMod val="40000"/>
              <a:lumOff val="60000"/>
            </a:srgb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01AD896-95DF-6180-DDCC-A3CB07D79E98}"/>
              </a:ext>
            </a:extLst>
          </p:cNvPr>
          <p:cNvSpPr/>
          <p:nvPr/>
        </p:nvSpPr>
        <p:spPr>
          <a:xfrm>
            <a:off x="3058271"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8" name="Rectangle 7">
            <a:extLst>
              <a:ext uri="{FF2B5EF4-FFF2-40B4-BE49-F238E27FC236}">
                <a16:creationId xmlns:a16="http://schemas.microsoft.com/office/drawing/2014/main" id="{FA74DA76-CDA2-EE61-B39E-F30395FF137A}"/>
              </a:ext>
            </a:extLst>
          </p:cNvPr>
          <p:cNvSpPr/>
          <p:nvPr/>
        </p:nvSpPr>
        <p:spPr>
          <a:xfrm>
            <a:off x="4254279"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9" name="Rectangle 8">
            <a:extLst>
              <a:ext uri="{FF2B5EF4-FFF2-40B4-BE49-F238E27FC236}">
                <a16:creationId xmlns:a16="http://schemas.microsoft.com/office/drawing/2014/main" id="{F6BF6EE4-1023-8A4A-3072-E4F10C47A352}"/>
              </a:ext>
            </a:extLst>
          </p:cNvPr>
          <p:cNvSpPr/>
          <p:nvPr/>
        </p:nvSpPr>
        <p:spPr>
          <a:xfrm>
            <a:off x="5450287"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p>
        </p:txBody>
      </p:sp>
      <p:sp>
        <p:nvSpPr>
          <p:cNvPr id="10" name="Rectangle 9">
            <a:extLst>
              <a:ext uri="{FF2B5EF4-FFF2-40B4-BE49-F238E27FC236}">
                <a16:creationId xmlns:a16="http://schemas.microsoft.com/office/drawing/2014/main" id="{CA3A3BFC-1B1B-78E5-885C-8C1C923E2C48}"/>
              </a:ext>
            </a:extLst>
          </p:cNvPr>
          <p:cNvSpPr/>
          <p:nvPr/>
        </p:nvSpPr>
        <p:spPr>
          <a:xfrm>
            <a:off x="6646295"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a:t>
            </a:r>
          </a:p>
        </p:txBody>
      </p:sp>
      <p:sp>
        <p:nvSpPr>
          <p:cNvPr id="11" name="Rectangle 10">
            <a:extLst>
              <a:ext uri="{FF2B5EF4-FFF2-40B4-BE49-F238E27FC236}">
                <a16:creationId xmlns:a16="http://schemas.microsoft.com/office/drawing/2014/main" id="{62289F07-468E-2674-F64D-B8999836E093}"/>
              </a:ext>
            </a:extLst>
          </p:cNvPr>
          <p:cNvSpPr/>
          <p:nvPr/>
        </p:nvSpPr>
        <p:spPr>
          <a:xfrm>
            <a:off x="7842303" y="2752389"/>
            <a:ext cx="248478" cy="1490870"/>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cxnSp>
        <p:nvCxnSpPr>
          <p:cNvPr id="12" name="Straight Arrow Connector 11">
            <a:extLst>
              <a:ext uri="{FF2B5EF4-FFF2-40B4-BE49-F238E27FC236}">
                <a16:creationId xmlns:a16="http://schemas.microsoft.com/office/drawing/2014/main" id="{DB2DFFFC-FA7E-8501-4F67-6F4A1F8EF780}"/>
              </a:ext>
            </a:extLst>
          </p:cNvPr>
          <p:cNvCxnSpPr>
            <a:cxnSpLocks/>
          </p:cNvCxnSpPr>
          <p:nvPr/>
        </p:nvCxnSpPr>
        <p:spPr>
          <a:xfrm>
            <a:off x="2451983" y="3299041"/>
            <a:ext cx="606288" cy="0"/>
          </a:xfrm>
          <a:prstGeom prst="straightConnector1">
            <a:avLst/>
          </a:prstGeom>
          <a:noFill/>
          <a:ln w="5715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64C52392-CB19-A0AC-D618-E3B6C887502D}"/>
              </a:ext>
            </a:extLst>
          </p:cNvPr>
          <p:cNvCxnSpPr/>
          <p:nvPr/>
        </p:nvCxnSpPr>
        <p:spPr>
          <a:xfrm>
            <a:off x="3306749" y="3292414"/>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2F01EC23-5323-D6CB-091D-98C7DE24FAD2}"/>
              </a:ext>
            </a:extLst>
          </p:cNvPr>
          <p:cNvCxnSpPr/>
          <p:nvPr/>
        </p:nvCxnSpPr>
        <p:spPr>
          <a:xfrm>
            <a:off x="4502757" y="3265909"/>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FE2EEFF6-359A-DD0E-F3B3-F628577E9DF3}"/>
              </a:ext>
            </a:extLst>
          </p:cNvPr>
          <p:cNvCxnSpPr/>
          <p:nvPr/>
        </p:nvCxnSpPr>
        <p:spPr>
          <a:xfrm>
            <a:off x="5698765" y="3265909"/>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09FDC7B0-2DAF-6534-8FF8-45BBE7B6EC8C}"/>
              </a:ext>
            </a:extLst>
          </p:cNvPr>
          <p:cNvCxnSpPr/>
          <p:nvPr/>
        </p:nvCxnSpPr>
        <p:spPr>
          <a:xfrm>
            <a:off x="6894773" y="3265909"/>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096D359E-311F-5F4B-BF3E-3BB9B3027284}"/>
              </a:ext>
            </a:extLst>
          </p:cNvPr>
          <p:cNvCxnSpPr/>
          <p:nvPr/>
        </p:nvCxnSpPr>
        <p:spPr>
          <a:xfrm>
            <a:off x="8090781" y="3252655"/>
            <a:ext cx="947530" cy="0"/>
          </a:xfrm>
          <a:prstGeom prst="straightConnector1">
            <a:avLst/>
          </a:prstGeom>
          <a:noFill/>
          <a:ln w="57150" cap="flat" cmpd="sng" algn="ctr">
            <a:solidFill>
              <a:sysClr val="windowText" lastClr="000000"/>
            </a:solidFill>
            <a:prstDash val="solid"/>
            <a:miter lim="800000"/>
            <a:tailEnd type="triangle"/>
          </a:ln>
          <a:effectLst/>
        </p:spPr>
      </p:cxnSp>
      <p:sp>
        <p:nvSpPr>
          <p:cNvPr id="18" name="Rectangle: Rounded Corners 17">
            <a:extLst>
              <a:ext uri="{FF2B5EF4-FFF2-40B4-BE49-F238E27FC236}">
                <a16:creationId xmlns:a16="http://schemas.microsoft.com/office/drawing/2014/main" id="{8690A178-2B43-8796-CB6C-045A22FDEBA2}"/>
              </a:ext>
            </a:extLst>
          </p:cNvPr>
          <p:cNvSpPr/>
          <p:nvPr/>
        </p:nvSpPr>
        <p:spPr>
          <a:xfrm>
            <a:off x="9038311" y="3078720"/>
            <a:ext cx="722243" cy="347870"/>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Pred.</a:t>
            </a:r>
          </a:p>
        </p:txBody>
      </p:sp>
      <p:sp>
        <p:nvSpPr>
          <p:cNvPr id="19" name="Rectangle: Rounded Corners 18">
            <a:extLst>
              <a:ext uri="{FF2B5EF4-FFF2-40B4-BE49-F238E27FC236}">
                <a16:creationId xmlns:a16="http://schemas.microsoft.com/office/drawing/2014/main" id="{35C0A18E-E0B6-E0B4-7E00-2FFC4F7F79A7}"/>
              </a:ext>
            </a:extLst>
          </p:cNvPr>
          <p:cNvSpPr/>
          <p:nvPr/>
        </p:nvSpPr>
        <p:spPr>
          <a:xfrm>
            <a:off x="9038310" y="4218412"/>
            <a:ext cx="722243" cy="347870"/>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Label</a:t>
            </a:r>
          </a:p>
        </p:txBody>
      </p:sp>
      <p:pic>
        <p:nvPicPr>
          <p:cNvPr id="20" name="Graphic 19" descr="Badge Unfollow with solid fill">
            <a:extLst>
              <a:ext uri="{FF2B5EF4-FFF2-40B4-BE49-F238E27FC236}">
                <a16:creationId xmlns:a16="http://schemas.microsoft.com/office/drawing/2014/main" id="{D33AACD1-B93F-FCEC-A659-B26A94E9D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5434" y="3678394"/>
            <a:ext cx="327991" cy="327991"/>
          </a:xfrm>
          <a:prstGeom prst="rect">
            <a:avLst/>
          </a:prstGeom>
        </p:spPr>
      </p:pic>
      <p:cxnSp>
        <p:nvCxnSpPr>
          <p:cNvPr id="21" name="Straight Arrow Connector 20">
            <a:extLst>
              <a:ext uri="{FF2B5EF4-FFF2-40B4-BE49-F238E27FC236}">
                <a16:creationId xmlns:a16="http://schemas.microsoft.com/office/drawing/2014/main" id="{6D7A68A3-1D4F-7AFB-870B-22D8CD0612AD}"/>
              </a:ext>
            </a:extLst>
          </p:cNvPr>
          <p:cNvCxnSpPr>
            <a:cxnSpLocks/>
          </p:cNvCxnSpPr>
          <p:nvPr/>
        </p:nvCxnSpPr>
        <p:spPr>
          <a:xfrm>
            <a:off x="9399430" y="3426590"/>
            <a:ext cx="0" cy="284918"/>
          </a:xfrm>
          <a:prstGeom prst="straightConnector1">
            <a:avLst/>
          </a:prstGeom>
          <a:noFill/>
          <a:ln w="57150" cap="flat" cmpd="sng" algn="ctr">
            <a:solidFill>
              <a:sysClr val="windowText" lastClr="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3B5C7328-7BF1-1F59-2B32-784EF4FA82C9}"/>
              </a:ext>
            </a:extLst>
          </p:cNvPr>
          <p:cNvCxnSpPr>
            <a:cxnSpLocks/>
          </p:cNvCxnSpPr>
          <p:nvPr/>
        </p:nvCxnSpPr>
        <p:spPr>
          <a:xfrm flipV="1">
            <a:off x="9399430" y="3963293"/>
            <a:ext cx="0" cy="255119"/>
          </a:xfrm>
          <a:prstGeom prst="straightConnector1">
            <a:avLst/>
          </a:prstGeom>
          <a:noFill/>
          <a:ln w="5715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A2AFDADF-B478-DC65-337D-C1E5E437EA1A}"/>
              </a:ext>
            </a:extLst>
          </p:cNvPr>
          <p:cNvCxnSpPr>
            <a:cxnSpLocks/>
          </p:cNvCxnSpPr>
          <p:nvPr/>
        </p:nvCxnSpPr>
        <p:spPr>
          <a:xfrm flipH="1">
            <a:off x="8090781" y="3842389"/>
            <a:ext cx="1196008" cy="0"/>
          </a:xfrm>
          <a:prstGeom prst="straightConnector1">
            <a:avLst/>
          </a:prstGeom>
          <a:noFill/>
          <a:ln w="57150" cap="flat" cmpd="sng" algn="ctr">
            <a:solidFill>
              <a:srgbClr val="FF0000"/>
            </a:solidFill>
            <a:prstDash val="sysDot"/>
            <a:miter lim="800000"/>
            <a:tailEnd type="triangle"/>
          </a:ln>
          <a:effectLst/>
        </p:spPr>
      </p:cxnSp>
      <p:cxnSp>
        <p:nvCxnSpPr>
          <p:cNvPr id="24" name="Straight Arrow Connector 23">
            <a:extLst>
              <a:ext uri="{FF2B5EF4-FFF2-40B4-BE49-F238E27FC236}">
                <a16:creationId xmlns:a16="http://schemas.microsoft.com/office/drawing/2014/main" id="{1BE3BDCA-5DEE-CA39-23CA-4DD992311966}"/>
              </a:ext>
            </a:extLst>
          </p:cNvPr>
          <p:cNvCxnSpPr>
            <a:cxnSpLocks/>
          </p:cNvCxnSpPr>
          <p:nvPr/>
        </p:nvCxnSpPr>
        <p:spPr>
          <a:xfrm flipH="1">
            <a:off x="6894773" y="3842389"/>
            <a:ext cx="947530" cy="0"/>
          </a:xfrm>
          <a:prstGeom prst="straightConnector1">
            <a:avLst/>
          </a:prstGeom>
          <a:noFill/>
          <a:ln w="57150" cap="flat" cmpd="sng" algn="ctr">
            <a:solidFill>
              <a:srgbClr val="FF0000"/>
            </a:solidFill>
            <a:prstDash val="sysDot"/>
            <a:miter lim="800000"/>
            <a:tailEnd type="triangle"/>
          </a:ln>
          <a:effectLst/>
        </p:spPr>
      </p:cxnSp>
      <p:cxnSp>
        <p:nvCxnSpPr>
          <p:cNvPr id="25" name="Straight Arrow Connector 24">
            <a:extLst>
              <a:ext uri="{FF2B5EF4-FFF2-40B4-BE49-F238E27FC236}">
                <a16:creationId xmlns:a16="http://schemas.microsoft.com/office/drawing/2014/main" id="{285EC697-363C-83BE-F02F-6DCDC6C0F675}"/>
              </a:ext>
            </a:extLst>
          </p:cNvPr>
          <p:cNvCxnSpPr>
            <a:cxnSpLocks/>
          </p:cNvCxnSpPr>
          <p:nvPr/>
        </p:nvCxnSpPr>
        <p:spPr>
          <a:xfrm flipH="1">
            <a:off x="5698763" y="3842389"/>
            <a:ext cx="947530" cy="0"/>
          </a:xfrm>
          <a:prstGeom prst="straightConnector1">
            <a:avLst/>
          </a:prstGeom>
          <a:noFill/>
          <a:ln w="57150" cap="flat" cmpd="sng" algn="ctr">
            <a:solidFill>
              <a:srgbClr val="FF0000"/>
            </a:solidFill>
            <a:prstDash val="sysDot"/>
            <a:miter lim="800000"/>
            <a:tailEnd type="triangle"/>
          </a:ln>
          <a:effectLst/>
        </p:spPr>
      </p:cxnSp>
      <p:cxnSp>
        <p:nvCxnSpPr>
          <p:cNvPr id="26" name="Straight Arrow Connector 25">
            <a:extLst>
              <a:ext uri="{FF2B5EF4-FFF2-40B4-BE49-F238E27FC236}">
                <a16:creationId xmlns:a16="http://schemas.microsoft.com/office/drawing/2014/main" id="{40D89773-2DAF-1D5E-E8D6-3AF4276CFA8B}"/>
              </a:ext>
            </a:extLst>
          </p:cNvPr>
          <p:cNvCxnSpPr>
            <a:cxnSpLocks/>
          </p:cNvCxnSpPr>
          <p:nvPr/>
        </p:nvCxnSpPr>
        <p:spPr>
          <a:xfrm flipH="1">
            <a:off x="4502757" y="3812580"/>
            <a:ext cx="947530" cy="0"/>
          </a:xfrm>
          <a:prstGeom prst="straightConnector1">
            <a:avLst/>
          </a:prstGeom>
          <a:noFill/>
          <a:ln w="57150" cap="flat" cmpd="sng" algn="ctr">
            <a:solidFill>
              <a:srgbClr val="FF0000"/>
            </a:solidFill>
            <a:prstDash val="sysDot"/>
            <a:miter lim="800000"/>
            <a:tailEnd type="triangle"/>
          </a:ln>
          <a:effectLst/>
        </p:spPr>
      </p:cxnSp>
      <p:cxnSp>
        <p:nvCxnSpPr>
          <p:cNvPr id="27" name="Straight Arrow Connector 26">
            <a:extLst>
              <a:ext uri="{FF2B5EF4-FFF2-40B4-BE49-F238E27FC236}">
                <a16:creationId xmlns:a16="http://schemas.microsoft.com/office/drawing/2014/main" id="{5152C3EC-CD4E-CE32-D0D7-A9146078AF5A}"/>
              </a:ext>
            </a:extLst>
          </p:cNvPr>
          <p:cNvCxnSpPr>
            <a:cxnSpLocks/>
          </p:cNvCxnSpPr>
          <p:nvPr/>
        </p:nvCxnSpPr>
        <p:spPr>
          <a:xfrm flipH="1">
            <a:off x="3306749" y="3812580"/>
            <a:ext cx="947530" cy="0"/>
          </a:xfrm>
          <a:prstGeom prst="straightConnector1">
            <a:avLst/>
          </a:prstGeom>
          <a:noFill/>
          <a:ln w="57150" cap="flat" cmpd="sng" algn="ctr">
            <a:solidFill>
              <a:srgbClr val="FF0000"/>
            </a:solidFill>
            <a:prstDash val="sysDot"/>
            <a:miter lim="800000"/>
            <a:tailEnd type="triangle"/>
          </a:ln>
          <a:effectLst/>
        </p:spPr>
      </p:cxnSp>
      <p:sp>
        <p:nvSpPr>
          <p:cNvPr id="28" name="Rectangle: Rounded Corners 27">
            <a:extLst>
              <a:ext uri="{FF2B5EF4-FFF2-40B4-BE49-F238E27FC236}">
                <a16:creationId xmlns:a16="http://schemas.microsoft.com/office/drawing/2014/main" id="{DD03CBAA-0D81-7C79-1D3E-993A5EE53283}"/>
              </a:ext>
            </a:extLst>
          </p:cNvPr>
          <p:cNvSpPr/>
          <p:nvPr/>
        </p:nvSpPr>
        <p:spPr>
          <a:xfrm>
            <a:off x="1729740" y="3118479"/>
            <a:ext cx="722243" cy="347870"/>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Input</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1B25F62-6A2A-602C-7D9E-6BF9B5B9E0B5}"/>
                  </a:ext>
                </a:extLst>
              </p:cNvPr>
              <p:cNvSpPr txBox="1"/>
              <p:nvPr/>
            </p:nvSpPr>
            <p:spPr>
              <a:xfrm>
                <a:off x="2821389" y="2065844"/>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29" name="TextBox 28">
                <a:extLst>
                  <a:ext uri="{FF2B5EF4-FFF2-40B4-BE49-F238E27FC236}">
                    <a16:creationId xmlns:a16="http://schemas.microsoft.com/office/drawing/2014/main" id="{31B25F62-6A2A-602C-7D9E-6BF9B5B9E0B5}"/>
                  </a:ext>
                </a:extLst>
              </p:cNvPr>
              <p:cNvSpPr txBox="1">
                <a:spLocks noRot="1" noChangeAspect="1" noMove="1" noResize="1" noEditPoints="1" noAdjustHandles="1" noChangeArrowheads="1" noChangeShapeType="1" noTextEdit="1"/>
              </p:cNvSpPr>
              <p:nvPr/>
            </p:nvSpPr>
            <p:spPr>
              <a:xfrm>
                <a:off x="2821389" y="2065844"/>
                <a:ext cx="722241" cy="56470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AF3CCA0-803B-A8B2-D9D4-302431F3F079}"/>
                  </a:ext>
                </a:extLst>
              </p:cNvPr>
              <p:cNvSpPr txBox="1"/>
              <p:nvPr/>
            </p:nvSpPr>
            <p:spPr>
              <a:xfrm>
                <a:off x="4017397" y="2065825"/>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0" name="TextBox 29">
                <a:extLst>
                  <a:ext uri="{FF2B5EF4-FFF2-40B4-BE49-F238E27FC236}">
                    <a16:creationId xmlns:a16="http://schemas.microsoft.com/office/drawing/2014/main" id="{DAF3CCA0-803B-A8B2-D9D4-302431F3F079}"/>
                  </a:ext>
                </a:extLst>
              </p:cNvPr>
              <p:cNvSpPr txBox="1">
                <a:spLocks noRot="1" noChangeAspect="1" noMove="1" noResize="1" noEditPoints="1" noAdjustHandles="1" noChangeArrowheads="1" noChangeShapeType="1" noTextEdit="1"/>
              </p:cNvSpPr>
              <p:nvPr/>
            </p:nvSpPr>
            <p:spPr>
              <a:xfrm>
                <a:off x="4017397" y="2065825"/>
                <a:ext cx="722241" cy="56470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AA32F14-FFFD-1554-FF27-01EF12FD0CB2}"/>
                  </a:ext>
                </a:extLst>
              </p:cNvPr>
              <p:cNvSpPr txBox="1"/>
              <p:nvPr/>
            </p:nvSpPr>
            <p:spPr>
              <a:xfrm>
                <a:off x="5213405" y="2065825"/>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1" name="TextBox 30">
                <a:extLst>
                  <a:ext uri="{FF2B5EF4-FFF2-40B4-BE49-F238E27FC236}">
                    <a16:creationId xmlns:a16="http://schemas.microsoft.com/office/drawing/2014/main" id="{9AA32F14-FFFD-1554-FF27-01EF12FD0CB2}"/>
                  </a:ext>
                </a:extLst>
              </p:cNvPr>
              <p:cNvSpPr txBox="1">
                <a:spLocks noRot="1" noChangeAspect="1" noMove="1" noResize="1" noEditPoints="1" noAdjustHandles="1" noChangeArrowheads="1" noChangeShapeType="1" noTextEdit="1"/>
              </p:cNvSpPr>
              <p:nvPr/>
            </p:nvSpPr>
            <p:spPr>
              <a:xfrm>
                <a:off x="5213405" y="2065825"/>
                <a:ext cx="722241" cy="56470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BD1DB0C-AE86-DB6A-7E5F-707321E9A7A8}"/>
                  </a:ext>
                </a:extLst>
              </p:cNvPr>
              <p:cNvSpPr txBox="1"/>
              <p:nvPr/>
            </p:nvSpPr>
            <p:spPr>
              <a:xfrm>
                <a:off x="6328249" y="2065825"/>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2" name="TextBox 31">
                <a:extLst>
                  <a:ext uri="{FF2B5EF4-FFF2-40B4-BE49-F238E27FC236}">
                    <a16:creationId xmlns:a16="http://schemas.microsoft.com/office/drawing/2014/main" id="{EBD1DB0C-AE86-DB6A-7E5F-707321E9A7A8}"/>
                  </a:ext>
                </a:extLst>
              </p:cNvPr>
              <p:cNvSpPr txBox="1">
                <a:spLocks noRot="1" noChangeAspect="1" noMove="1" noResize="1" noEditPoints="1" noAdjustHandles="1" noChangeArrowheads="1" noChangeShapeType="1" noTextEdit="1"/>
              </p:cNvSpPr>
              <p:nvPr/>
            </p:nvSpPr>
            <p:spPr>
              <a:xfrm>
                <a:off x="6328249" y="2065825"/>
                <a:ext cx="722241" cy="56470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B2A9876-EB5D-7959-70E7-0FC4F75462ED}"/>
                  </a:ext>
                </a:extLst>
              </p:cNvPr>
              <p:cNvSpPr txBox="1"/>
              <p:nvPr/>
            </p:nvSpPr>
            <p:spPr>
              <a:xfrm>
                <a:off x="7605421" y="2065825"/>
                <a:ext cx="722241" cy="5647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3" name="TextBox 32">
                <a:extLst>
                  <a:ext uri="{FF2B5EF4-FFF2-40B4-BE49-F238E27FC236}">
                    <a16:creationId xmlns:a16="http://schemas.microsoft.com/office/drawing/2014/main" id="{3B2A9876-EB5D-7959-70E7-0FC4F75462ED}"/>
                  </a:ext>
                </a:extLst>
              </p:cNvPr>
              <p:cNvSpPr txBox="1">
                <a:spLocks noRot="1" noChangeAspect="1" noMove="1" noResize="1" noEditPoints="1" noAdjustHandles="1" noChangeArrowheads="1" noChangeShapeType="1" noTextEdit="1"/>
              </p:cNvSpPr>
              <p:nvPr/>
            </p:nvSpPr>
            <p:spPr>
              <a:xfrm>
                <a:off x="7605421" y="2065825"/>
                <a:ext cx="722241" cy="56470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E49B9E4-5366-7778-47C0-9C33593B2935}"/>
                  </a:ext>
                </a:extLst>
              </p:cNvPr>
              <p:cNvSpPr txBox="1"/>
              <p:nvPr/>
            </p:nvSpPr>
            <p:spPr>
              <a:xfrm>
                <a:off x="3377985" y="4006385"/>
                <a:ext cx="775247" cy="605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4" name="TextBox 33">
                <a:extLst>
                  <a:ext uri="{FF2B5EF4-FFF2-40B4-BE49-F238E27FC236}">
                    <a16:creationId xmlns:a16="http://schemas.microsoft.com/office/drawing/2014/main" id="{2E49B9E4-5366-7778-47C0-9C33593B2935}"/>
                  </a:ext>
                </a:extLst>
              </p:cNvPr>
              <p:cNvSpPr txBox="1">
                <a:spLocks noRot="1" noChangeAspect="1" noMove="1" noResize="1" noEditPoints="1" noAdjustHandles="1" noChangeArrowheads="1" noChangeShapeType="1" noTextEdit="1"/>
              </p:cNvSpPr>
              <p:nvPr/>
            </p:nvSpPr>
            <p:spPr>
              <a:xfrm>
                <a:off x="3377985" y="4006385"/>
                <a:ext cx="775247" cy="6059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5CCAC55-0151-E982-A8A6-C184182E41B8}"/>
                  </a:ext>
                </a:extLst>
              </p:cNvPr>
              <p:cNvSpPr txBox="1"/>
              <p:nvPr/>
            </p:nvSpPr>
            <p:spPr>
              <a:xfrm>
                <a:off x="4550805" y="4009715"/>
                <a:ext cx="775247" cy="605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5" name="TextBox 34">
                <a:extLst>
                  <a:ext uri="{FF2B5EF4-FFF2-40B4-BE49-F238E27FC236}">
                    <a16:creationId xmlns:a16="http://schemas.microsoft.com/office/drawing/2014/main" id="{95CCAC55-0151-E982-A8A6-C184182E41B8}"/>
                  </a:ext>
                </a:extLst>
              </p:cNvPr>
              <p:cNvSpPr txBox="1">
                <a:spLocks noRot="1" noChangeAspect="1" noMove="1" noResize="1" noEditPoints="1" noAdjustHandles="1" noChangeArrowheads="1" noChangeShapeType="1" noTextEdit="1"/>
              </p:cNvSpPr>
              <p:nvPr/>
            </p:nvSpPr>
            <p:spPr>
              <a:xfrm>
                <a:off x="4550805" y="4009715"/>
                <a:ext cx="775247" cy="60593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827FC3-B236-392B-690F-17ADABF71CD8}"/>
                  </a:ext>
                </a:extLst>
              </p:cNvPr>
              <p:cNvSpPr txBox="1"/>
              <p:nvPr/>
            </p:nvSpPr>
            <p:spPr>
              <a:xfrm>
                <a:off x="5773309" y="4006384"/>
                <a:ext cx="775247" cy="605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(4)</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41827FC3-B236-392B-690F-17ADABF71CD8}"/>
                  </a:ext>
                </a:extLst>
              </p:cNvPr>
              <p:cNvSpPr txBox="1">
                <a:spLocks noRot="1" noChangeAspect="1" noMove="1" noResize="1" noEditPoints="1" noAdjustHandles="1" noChangeArrowheads="1" noChangeShapeType="1" noTextEdit="1"/>
              </p:cNvSpPr>
              <p:nvPr/>
            </p:nvSpPr>
            <p:spPr>
              <a:xfrm>
                <a:off x="5773309" y="4006384"/>
                <a:ext cx="775247" cy="60593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68F5755-38BE-2A2D-EE7D-21A40F41F5B0}"/>
                  </a:ext>
                </a:extLst>
              </p:cNvPr>
              <p:cNvSpPr txBox="1"/>
              <p:nvPr/>
            </p:nvSpPr>
            <p:spPr>
              <a:xfrm>
                <a:off x="6956067" y="4006384"/>
                <a:ext cx="775247" cy="605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(5)</m:t>
                          </m:r>
                        </m:sup>
                      </m:sSubSup>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068F5755-38BE-2A2D-EE7D-21A40F41F5B0}"/>
                  </a:ext>
                </a:extLst>
              </p:cNvPr>
              <p:cNvSpPr txBox="1">
                <a:spLocks noRot="1" noChangeAspect="1" noMove="1" noResize="1" noEditPoints="1" noAdjustHandles="1" noChangeArrowheads="1" noChangeShapeType="1" noTextEdit="1"/>
              </p:cNvSpPr>
              <p:nvPr/>
            </p:nvSpPr>
            <p:spPr>
              <a:xfrm>
                <a:off x="6956067" y="4006384"/>
                <a:ext cx="775247" cy="605935"/>
              </a:xfrm>
              <a:prstGeom prst="rect">
                <a:avLst/>
              </a:prstGeom>
              <a:blipFill>
                <a:blip r:embed="rId13"/>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DDF6AD95-2ABA-3CAA-3E69-DB07045942C0}"/>
              </a:ext>
            </a:extLst>
          </p:cNvPr>
          <p:cNvCxnSpPr/>
          <p:nvPr/>
        </p:nvCxnSpPr>
        <p:spPr>
          <a:xfrm>
            <a:off x="1511905" y="5582452"/>
            <a:ext cx="947530" cy="0"/>
          </a:xfrm>
          <a:prstGeom prst="straightConnector1">
            <a:avLst/>
          </a:prstGeom>
          <a:noFill/>
          <a:ln w="5715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2037662B-B34D-2846-406D-104A6C720F79}"/>
              </a:ext>
            </a:extLst>
          </p:cNvPr>
          <p:cNvCxnSpPr>
            <a:cxnSpLocks/>
          </p:cNvCxnSpPr>
          <p:nvPr/>
        </p:nvCxnSpPr>
        <p:spPr>
          <a:xfrm flipH="1">
            <a:off x="1496999" y="5933653"/>
            <a:ext cx="947530" cy="0"/>
          </a:xfrm>
          <a:prstGeom prst="straightConnector1">
            <a:avLst/>
          </a:prstGeom>
          <a:noFill/>
          <a:ln w="57150" cap="flat" cmpd="sng" algn="ctr">
            <a:solidFill>
              <a:srgbClr val="FF0000"/>
            </a:solidFill>
            <a:prstDash val="sysDot"/>
            <a:miter lim="800000"/>
            <a:tailEnd type="triangle"/>
          </a:ln>
          <a:effectLst/>
        </p:spPr>
      </p:cxnSp>
      <p:sp>
        <p:nvSpPr>
          <p:cNvPr id="40" name="TextBox 39">
            <a:extLst>
              <a:ext uri="{FF2B5EF4-FFF2-40B4-BE49-F238E27FC236}">
                <a16:creationId xmlns:a16="http://schemas.microsoft.com/office/drawing/2014/main" id="{CD9BEFAD-57E0-DFE6-F870-336284CEC8BD}"/>
              </a:ext>
            </a:extLst>
          </p:cNvPr>
          <p:cNvSpPr txBox="1"/>
          <p:nvPr/>
        </p:nvSpPr>
        <p:spPr>
          <a:xfrm>
            <a:off x="2550551" y="5407118"/>
            <a:ext cx="18917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Forward pass</a:t>
            </a:r>
          </a:p>
        </p:txBody>
      </p:sp>
      <p:sp>
        <p:nvSpPr>
          <p:cNvPr id="41" name="TextBox 40">
            <a:extLst>
              <a:ext uri="{FF2B5EF4-FFF2-40B4-BE49-F238E27FC236}">
                <a16:creationId xmlns:a16="http://schemas.microsoft.com/office/drawing/2014/main" id="{935C7092-0136-BC61-F715-528065C88EF3}"/>
              </a:ext>
            </a:extLst>
          </p:cNvPr>
          <p:cNvSpPr txBox="1"/>
          <p:nvPr/>
        </p:nvSpPr>
        <p:spPr>
          <a:xfrm>
            <a:off x="2547225" y="5776179"/>
            <a:ext cx="17244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Backward pass</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F15EE70-0E41-348B-4E49-D6EDF09EEDBC}"/>
                  </a:ext>
                </a:extLst>
              </p:cNvPr>
              <p:cNvSpPr txBox="1"/>
              <p:nvPr/>
            </p:nvSpPr>
            <p:spPr>
              <a:xfrm>
                <a:off x="4774432" y="4970360"/>
                <a:ext cx="722241" cy="4956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Sub>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2" name="TextBox 41">
                <a:extLst>
                  <a:ext uri="{FF2B5EF4-FFF2-40B4-BE49-F238E27FC236}">
                    <a16:creationId xmlns:a16="http://schemas.microsoft.com/office/drawing/2014/main" id="{7F15EE70-0E41-348B-4E49-D6EDF09EEDBC}"/>
                  </a:ext>
                </a:extLst>
              </p:cNvPr>
              <p:cNvSpPr txBox="1">
                <a:spLocks noRot="1" noChangeAspect="1" noMove="1" noResize="1" noEditPoints="1" noAdjustHandles="1" noChangeArrowheads="1" noChangeShapeType="1" noTextEdit="1"/>
              </p:cNvSpPr>
              <p:nvPr/>
            </p:nvSpPr>
            <p:spPr>
              <a:xfrm>
                <a:off x="4774432" y="4970360"/>
                <a:ext cx="722241" cy="495649"/>
              </a:xfrm>
              <a:prstGeom prst="rect">
                <a:avLst/>
              </a:prstGeom>
              <a:blipFill>
                <a:blip r:embed="rId14"/>
                <a:stretch>
                  <a:fillRect b="-10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315FC5F-40CC-EA80-B7CF-02B97B30EE34}"/>
                  </a:ext>
                </a:extLst>
              </p:cNvPr>
              <p:cNvSpPr txBox="1"/>
              <p:nvPr/>
            </p:nvSpPr>
            <p:spPr>
              <a:xfrm>
                <a:off x="4804248" y="5294858"/>
                <a:ext cx="7222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Sub>
                    </m:oMath>
                  </m:oMathPara>
                </a14:m>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3" name="TextBox 42">
                <a:extLst>
                  <a:ext uri="{FF2B5EF4-FFF2-40B4-BE49-F238E27FC236}">
                    <a16:creationId xmlns:a16="http://schemas.microsoft.com/office/drawing/2014/main" id="{6315FC5F-40CC-EA80-B7CF-02B97B30EE34}"/>
                  </a:ext>
                </a:extLst>
              </p:cNvPr>
              <p:cNvSpPr txBox="1">
                <a:spLocks noRot="1" noChangeAspect="1" noMove="1" noResize="1" noEditPoints="1" noAdjustHandles="1" noChangeArrowheads="1" noChangeShapeType="1" noTextEdit="1"/>
              </p:cNvSpPr>
              <p:nvPr/>
            </p:nvSpPr>
            <p:spPr>
              <a:xfrm>
                <a:off x="4804248" y="5294858"/>
                <a:ext cx="722241" cy="461665"/>
              </a:xfrm>
              <a:prstGeom prst="rect">
                <a:avLst/>
              </a:prstGeom>
              <a:blipFill>
                <a:blip r:embed="rId15"/>
                <a:stretch>
                  <a:fillRect b="-4000"/>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F8375617-F65C-F84F-ABD5-81EB5816C676}"/>
              </a:ext>
            </a:extLst>
          </p:cNvPr>
          <p:cNvSpPr txBox="1"/>
          <p:nvPr/>
        </p:nvSpPr>
        <p:spPr>
          <a:xfrm>
            <a:off x="5438697" y="5044684"/>
            <a:ext cx="379673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Time of propagating error gradient  </a:t>
            </a:r>
          </a:p>
        </p:txBody>
      </p:sp>
      <p:sp>
        <p:nvSpPr>
          <p:cNvPr id="45" name="TextBox 44">
            <a:extLst>
              <a:ext uri="{FF2B5EF4-FFF2-40B4-BE49-F238E27FC236}">
                <a16:creationId xmlns:a16="http://schemas.microsoft.com/office/drawing/2014/main" id="{5322561E-DA54-A139-D892-505F5A800BC6}"/>
              </a:ext>
            </a:extLst>
          </p:cNvPr>
          <p:cNvSpPr txBox="1"/>
          <p:nvPr/>
        </p:nvSpPr>
        <p:spPr>
          <a:xfrm>
            <a:off x="5450287" y="5417969"/>
            <a:ext cx="54118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Time of computing weight update from error gradient</a:t>
            </a:r>
          </a:p>
        </p:txBody>
      </p:sp>
      <p:sp>
        <p:nvSpPr>
          <p:cNvPr id="46" name="Rectangle 45">
            <a:extLst>
              <a:ext uri="{FF2B5EF4-FFF2-40B4-BE49-F238E27FC236}">
                <a16:creationId xmlns:a16="http://schemas.microsoft.com/office/drawing/2014/main" id="{642FE3E2-B175-D252-1704-8D8761F6BB59}"/>
              </a:ext>
            </a:extLst>
          </p:cNvPr>
          <p:cNvSpPr/>
          <p:nvPr/>
        </p:nvSpPr>
        <p:spPr>
          <a:xfrm>
            <a:off x="1562429" y="5143744"/>
            <a:ext cx="846482" cy="141839"/>
          </a:xfrm>
          <a:prstGeom prst="rect">
            <a:avLst/>
          </a:prstGeom>
          <a:solidFill>
            <a:srgbClr val="FFFF00"/>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AE98258B-3FAB-74E3-0D3F-66AAFBACAB9D}"/>
              </a:ext>
            </a:extLst>
          </p:cNvPr>
          <p:cNvSpPr txBox="1"/>
          <p:nvPr/>
        </p:nvSpPr>
        <p:spPr>
          <a:xfrm>
            <a:off x="2563796" y="5043897"/>
            <a:ext cx="19770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Per-layer weights</a:t>
            </a:r>
          </a:p>
        </p:txBody>
      </p:sp>
      <p:sp>
        <p:nvSpPr>
          <p:cNvPr id="48" name="Rectangle 47">
            <a:extLst>
              <a:ext uri="{FF2B5EF4-FFF2-40B4-BE49-F238E27FC236}">
                <a16:creationId xmlns:a16="http://schemas.microsoft.com/office/drawing/2014/main" id="{86A1FAC7-6CD8-B7ED-3F71-F36DC7335568}"/>
              </a:ext>
            </a:extLst>
          </p:cNvPr>
          <p:cNvSpPr/>
          <p:nvPr/>
        </p:nvSpPr>
        <p:spPr>
          <a:xfrm>
            <a:off x="4948802" y="5959165"/>
            <a:ext cx="461665" cy="461665"/>
          </a:xfrm>
          <a:prstGeom prst="rect">
            <a:avLst/>
          </a:prstGeom>
          <a:solidFill>
            <a:srgbClr val="70AD47">
              <a:lumMod val="40000"/>
              <a:lumOff val="60000"/>
            </a:srgbClr>
          </a:solid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19F6367A-A1AB-3EE4-D44F-0BB59F7C20A5}"/>
              </a:ext>
            </a:extLst>
          </p:cNvPr>
          <p:cNvSpPr txBox="1"/>
          <p:nvPr/>
        </p:nvSpPr>
        <p:spPr>
          <a:xfrm>
            <a:off x="5496673" y="6006502"/>
            <a:ext cx="4540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Time to include when only training layer (3)</a:t>
            </a:r>
          </a:p>
        </p:txBody>
      </p:sp>
      <p:sp>
        <p:nvSpPr>
          <p:cNvPr id="50" name="TextBox 49">
            <a:extLst>
              <a:ext uri="{FF2B5EF4-FFF2-40B4-BE49-F238E27FC236}">
                <a16:creationId xmlns:a16="http://schemas.microsoft.com/office/drawing/2014/main" id="{F9320131-0D6F-0B0C-7A57-2E6649ABD418}"/>
              </a:ext>
            </a:extLst>
          </p:cNvPr>
          <p:cNvSpPr txBox="1"/>
          <p:nvPr/>
        </p:nvSpPr>
        <p:spPr>
          <a:xfrm>
            <a:off x="681660" y="1277289"/>
            <a:ext cx="7236213"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dirty="0">
                <a:solidFill>
                  <a:prstClr val="black"/>
                </a:solidFill>
                <a:latin typeface="Calibri"/>
                <a:cs typeface="Arial" panose="020B0604020202020204" pitchFamily="34" charset="0"/>
              </a:rPr>
              <a:t>First look at the </a:t>
            </a:r>
            <a:r>
              <a:rPr lang="en-US" sz="2400" b="1" dirty="0">
                <a:solidFill>
                  <a:srgbClr val="C00000"/>
                </a:solidFill>
                <a:latin typeface="Calibri"/>
                <a:cs typeface="Arial" panose="020B0604020202020204" pitchFamily="34" charset="0"/>
              </a:rPr>
              <a:t>time</a:t>
            </a:r>
            <a:r>
              <a:rPr kumimoji="0" lang="en-US" sz="24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rPr>
              <a:t> model of layer-level selection</a:t>
            </a:r>
          </a:p>
        </p:txBody>
      </p:sp>
      <p:sp>
        <p:nvSpPr>
          <p:cNvPr id="53" name="TextBox 52">
            <a:extLst>
              <a:ext uri="{FF2B5EF4-FFF2-40B4-BE49-F238E27FC236}">
                <a16:creationId xmlns:a16="http://schemas.microsoft.com/office/drawing/2014/main" id="{592C8EDB-1DB9-1C8C-B8D5-DFDD4D5312CB}"/>
              </a:ext>
            </a:extLst>
          </p:cNvPr>
          <p:cNvSpPr txBox="1"/>
          <p:nvPr/>
        </p:nvSpPr>
        <p:spPr>
          <a:xfrm>
            <a:off x="1129145" y="5875660"/>
            <a:ext cx="9393382"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solidFill>
                <a:effectLst/>
                <a:uLnTx/>
                <a:uFillTx/>
                <a:latin typeface="Calibri"/>
              </a:rPr>
              <a:t>Can </a:t>
            </a:r>
            <a:r>
              <a:rPr lang="en-US" sz="2800" dirty="0">
                <a:solidFill>
                  <a:prstClr val="white"/>
                </a:solidFill>
                <a:latin typeface="Calibri"/>
              </a:rPr>
              <a:t>this model</a:t>
            </a:r>
            <a:r>
              <a:rPr kumimoji="0" lang="en-US" sz="2800" i="0" u="none" strike="noStrike" kern="1200" cap="none" spc="0" normalizeH="0" baseline="0" noProof="0" dirty="0">
                <a:ln>
                  <a:noFill/>
                </a:ln>
                <a:solidFill>
                  <a:prstClr val="white"/>
                </a:solidFill>
                <a:effectLst/>
                <a:uLnTx/>
                <a:uFillTx/>
                <a:latin typeface="Calibri"/>
              </a:rPr>
              <a:t> generalize</a:t>
            </a:r>
            <a:r>
              <a:rPr kumimoji="0" lang="en-US" sz="2800" i="0" u="none" strike="noStrike" kern="1200" cap="none" spc="0" normalizeH="0" noProof="0" dirty="0">
                <a:ln>
                  <a:noFill/>
                </a:ln>
                <a:solidFill>
                  <a:prstClr val="white"/>
                </a:solidFill>
                <a:effectLst/>
                <a:uLnTx/>
                <a:uFillTx/>
                <a:latin typeface="Calibri"/>
              </a:rPr>
              <a:t> to tensor-level selection?</a:t>
            </a:r>
            <a:endParaRPr kumimoji="0" lang="en-US" sz="2800" i="0" u="none" strike="noStrike" kern="1200" cap="none" spc="0" normalizeH="0" baseline="0" noProof="0" dirty="0">
              <a:ln>
                <a:noFill/>
              </a:ln>
              <a:solidFill>
                <a:prstClr val="white"/>
              </a:solidFill>
              <a:effectLst/>
              <a:uLnTx/>
              <a:uFillTx/>
              <a:latin typeface="Calibri"/>
            </a:endParaRPr>
          </a:p>
        </p:txBody>
      </p:sp>
    </p:spTree>
    <p:extLst>
      <p:ext uri="{BB962C8B-B14F-4D97-AF65-F5344CB8AC3E}">
        <p14:creationId xmlns:p14="http://schemas.microsoft.com/office/powerpoint/2010/main" val="130805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500"/>
                                        <p:tgtEl>
                                          <p:spTgt spid="4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fade">
                                      <p:cBhvr>
                                        <p:cTn id="123" dur="500"/>
                                        <p:tgtEl>
                                          <p:spTgt spid="2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fade">
                                      <p:cBhvr>
                                        <p:cTn id="126" dur="500"/>
                                        <p:tgtEl>
                                          <p:spTgt spid="3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fade">
                                      <p:cBhvr>
                                        <p:cTn id="129" dur="500"/>
                                        <p:tgtEl>
                                          <p:spTgt spid="3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500"/>
                                        <p:tgtEl>
                                          <p:spTgt spid="3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fade">
                                      <p:cBhvr>
                                        <p:cTn id="135" dur="500"/>
                                        <p:tgtEl>
                                          <p:spTgt spid="3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fade">
                                      <p:cBhvr>
                                        <p:cTn id="140" dur="500"/>
                                        <p:tgtEl>
                                          <p:spTgt spid="4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fade">
                                      <p:cBhvr>
                                        <p:cTn id="143" dur="500"/>
                                        <p:tgtEl>
                                          <p:spTgt spid="4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
                                        </p:tgtEl>
                                        <p:attrNameLst>
                                          <p:attrName>style.visibility</p:attrName>
                                        </p:attrNameLst>
                                      </p:cBhvr>
                                      <p:to>
                                        <p:strVal val="visible"/>
                                      </p:to>
                                    </p:set>
                                    <p:animEffect transition="in" filter="fade">
                                      <p:cBhvr>
                                        <p:cTn id="146" dur="500"/>
                                        <p:tgtEl>
                                          <p:spTgt spid="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
                                        </p:tgtEl>
                                        <p:attrNameLst>
                                          <p:attrName>style.visibility</p:attrName>
                                        </p:attrNameLst>
                                      </p:cBhvr>
                                      <p:to>
                                        <p:strVal val="visible"/>
                                      </p:to>
                                    </p:set>
                                    <p:animEffect transition="in" filter="fade">
                                      <p:cBhvr>
                                        <p:cTn id="149" dur="500"/>
                                        <p:tgtEl>
                                          <p:spTgt spid="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fade">
                                      <p:cBhvr>
                                        <p:cTn id="152" dur="500"/>
                                        <p:tgtEl>
                                          <p:spTgt spid="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fade">
                                      <p:cBhvr>
                                        <p:cTn id="15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8" grpId="0" animBg="1"/>
      <p:bldP spid="19" grpId="0" animBg="1"/>
      <p:bldP spid="28" grpId="0" animBg="1"/>
      <p:bldP spid="29" grpId="0"/>
      <p:bldP spid="30" grpId="0"/>
      <p:bldP spid="31" grpId="0"/>
      <p:bldP spid="32" grpId="0"/>
      <p:bldP spid="33" grpId="0"/>
      <p:bldP spid="34" grpId="0"/>
      <p:bldP spid="35" grpId="0"/>
      <p:bldP spid="36" grpId="0"/>
      <p:bldP spid="37" grpId="0"/>
      <p:bldP spid="40" grpId="0"/>
      <p:bldP spid="41" grpId="0"/>
      <p:bldP spid="42" grpId="0"/>
      <p:bldP spid="43" grpId="0"/>
      <p:bldP spid="44" grpId="0"/>
      <p:bldP spid="45" grpId="0"/>
      <p:bldP spid="46" grpId="0" animBg="1"/>
      <p:bldP spid="47" grpId="0"/>
      <p:bldP spid="48" grpId="0" animBg="1"/>
      <p:bldP spid="49" grpId="0"/>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919C-2403-1893-F5E8-2E5ED7B3B34C}"/>
              </a:ext>
            </a:extLst>
          </p:cNvPr>
          <p:cNvSpPr>
            <a:spLocks noGrp="1"/>
          </p:cNvSpPr>
          <p:nvPr>
            <p:ph type="title"/>
          </p:nvPr>
        </p:nvSpPr>
        <p:spPr/>
        <p:txBody>
          <a:bodyPr>
            <a:normAutofit/>
          </a:bodyPr>
          <a:lstStyle/>
          <a:p>
            <a:r>
              <a:rPr lang="en-US" sz="3600" dirty="0">
                <a:cs typeface="Arial" panose="020B0604020202020204" pitchFamily="34" charset="0"/>
              </a:rPr>
              <a:t>Solving Challenge 2: Construct Tensor-level Time Model</a:t>
            </a:r>
            <a:endParaRPr lang="en-US" sz="3200" dirty="0">
              <a:cs typeface="Arial" panose="020B0604020202020204" pitchFamily="34" charset="0"/>
            </a:endParaRPr>
          </a:p>
        </p:txBody>
      </p:sp>
      <p:sp>
        <p:nvSpPr>
          <p:cNvPr id="6" name="TextBox 5">
            <a:extLst>
              <a:ext uri="{FF2B5EF4-FFF2-40B4-BE49-F238E27FC236}">
                <a16:creationId xmlns:a16="http://schemas.microsoft.com/office/drawing/2014/main" id="{F86EAE3B-C238-A09C-A81F-79E96448E473}"/>
              </a:ext>
            </a:extLst>
          </p:cNvPr>
          <p:cNvSpPr txBox="1"/>
          <p:nvPr/>
        </p:nvSpPr>
        <p:spPr>
          <a:xfrm>
            <a:off x="609600" y="1247795"/>
            <a:ext cx="10972799" cy="46166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(1) Consider each tensor as a layer.  (2) Associate</a:t>
            </a:r>
            <a:r>
              <a:rPr kumimoji="0" lang="en-US" sz="2400" b="1" i="0" u="none" strike="noStrike" kern="1200" cap="none" spc="0" normalizeH="0" noProof="0" dirty="0">
                <a:ln>
                  <a:noFill/>
                </a:ln>
                <a:solidFill>
                  <a:prstClr val="black"/>
                </a:solidFill>
                <a:effectLst/>
                <a:uLnTx/>
                <a:uFillTx/>
                <a:latin typeface="Calibri"/>
                <a:ea typeface="+mn-ea"/>
                <a:cs typeface="Arial" panose="020B0604020202020204" pitchFamily="34" charset="0"/>
              </a:rPr>
              <a:t> with related operator timings </a:t>
            </a:r>
            <a:r>
              <a:rPr kumimoji="0" lang="en-US" sz="24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 </a:t>
            </a:r>
            <a:endParaRPr kumimoji="0" lang="en-US" sz="2400" b="1" i="0" u="none" strike="noStrike" kern="1200" cap="none" spc="0" normalizeH="0" baseline="0" noProof="0" dirty="0">
              <a:ln>
                <a:noFill/>
              </a:ln>
              <a:solidFill>
                <a:srgbClr val="C00000"/>
              </a:solidFill>
              <a:effectLst/>
              <a:uLnTx/>
              <a:uFillTx/>
              <a:latin typeface="Calibri"/>
              <a:ea typeface="+mn-ea"/>
              <a:cs typeface="Arial" panose="020B0604020202020204" pitchFamily="34" charset="0"/>
            </a:endParaRPr>
          </a:p>
        </p:txBody>
      </p:sp>
      <p:sp>
        <p:nvSpPr>
          <p:cNvPr id="29" name="Arrow: Right 28">
            <a:extLst>
              <a:ext uri="{FF2B5EF4-FFF2-40B4-BE49-F238E27FC236}">
                <a16:creationId xmlns:a16="http://schemas.microsoft.com/office/drawing/2014/main" id="{A36AFF9E-B51F-EDC5-50F5-83468775FAA5}"/>
              </a:ext>
            </a:extLst>
          </p:cNvPr>
          <p:cNvSpPr/>
          <p:nvPr/>
        </p:nvSpPr>
        <p:spPr bwMode="auto">
          <a:xfrm rot="5400000">
            <a:off x="5236881" y="2643078"/>
            <a:ext cx="524372" cy="1817014"/>
          </a:xfrm>
          <a:prstGeom prst="rightArrow">
            <a:avLst>
              <a:gd name="adj1" fmla="val 32455"/>
              <a:gd name="adj2" fmla="val 50000"/>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F1D376E1-2556-CC74-C475-81A50B5FB955}"/>
              </a:ext>
            </a:extLst>
          </p:cNvPr>
          <p:cNvSpPr txBox="1"/>
          <p:nvPr/>
        </p:nvSpPr>
        <p:spPr>
          <a:xfrm>
            <a:off x="3567895" y="3319610"/>
            <a:ext cx="98087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Unroll</a:t>
            </a:r>
          </a:p>
        </p:txBody>
      </p:sp>
      <p:grpSp>
        <p:nvGrpSpPr>
          <p:cNvPr id="112" name="Group 111">
            <a:extLst>
              <a:ext uri="{FF2B5EF4-FFF2-40B4-BE49-F238E27FC236}">
                <a16:creationId xmlns:a16="http://schemas.microsoft.com/office/drawing/2014/main" id="{BA101C22-4552-9F1A-D729-01AB87440560}"/>
              </a:ext>
            </a:extLst>
          </p:cNvPr>
          <p:cNvGrpSpPr/>
          <p:nvPr/>
        </p:nvGrpSpPr>
        <p:grpSpPr>
          <a:xfrm>
            <a:off x="2347247" y="1776290"/>
            <a:ext cx="6141642" cy="1342627"/>
            <a:chOff x="910322" y="1925418"/>
            <a:chExt cx="7371582" cy="1611505"/>
          </a:xfrm>
        </p:grpSpPr>
        <p:sp>
          <p:nvSpPr>
            <p:cNvPr id="10" name="Rectangle: Rounded Corners 9">
              <a:extLst>
                <a:ext uri="{FF2B5EF4-FFF2-40B4-BE49-F238E27FC236}">
                  <a16:creationId xmlns:a16="http://schemas.microsoft.com/office/drawing/2014/main" id="{A91BB284-0278-3892-0513-28828B14ACAD}"/>
                </a:ext>
              </a:extLst>
            </p:cNvPr>
            <p:cNvSpPr/>
            <p:nvPr/>
          </p:nvSpPr>
          <p:spPr bwMode="auto">
            <a:xfrm>
              <a:off x="910322" y="2474328"/>
              <a:ext cx="2541444" cy="100542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A096BD1-2953-F686-6042-DE55A6EF8206}"/>
                </a:ext>
              </a:extLst>
            </p:cNvPr>
            <p:cNvSpPr/>
            <p:nvPr/>
          </p:nvSpPr>
          <p:spPr bwMode="auto">
            <a:xfrm>
              <a:off x="1136827" y="2944960"/>
              <a:ext cx="942927" cy="385892"/>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Kernel</a:t>
              </a:r>
            </a:p>
          </p:txBody>
        </p:sp>
        <p:sp>
          <p:nvSpPr>
            <p:cNvPr id="14" name="Rectangle 13">
              <a:extLst>
                <a:ext uri="{FF2B5EF4-FFF2-40B4-BE49-F238E27FC236}">
                  <a16:creationId xmlns:a16="http://schemas.microsoft.com/office/drawing/2014/main" id="{366BC053-0FF2-0E46-ECB3-798EFEB3DC62}"/>
                </a:ext>
              </a:extLst>
            </p:cNvPr>
            <p:cNvSpPr/>
            <p:nvPr/>
          </p:nvSpPr>
          <p:spPr bwMode="auto">
            <a:xfrm>
              <a:off x="2284966" y="2944960"/>
              <a:ext cx="942927" cy="385892"/>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Bias</a:t>
              </a:r>
            </a:p>
          </p:txBody>
        </p:sp>
        <p:sp>
          <p:nvSpPr>
            <p:cNvPr id="15" name="Rectangle: Rounded Corners 14">
              <a:extLst>
                <a:ext uri="{FF2B5EF4-FFF2-40B4-BE49-F238E27FC236}">
                  <a16:creationId xmlns:a16="http://schemas.microsoft.com/office/drawing/2014/main" id="{B19E336E-ADC4-261B-3187-B5C71D40601E}"/>
                </a:ext>
              </a:extLst>
            </p:cNvPr>
            <p:cNvSpPr/>
            <p:nvPr/>
          </p:nvSpPr>
          <p:spPr bwMode="auto">
            <a:xfrm>
              <a:off x="4547776" y="2474329"/>
              <a:ext cx="2489280" cy="1062594"/>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FEEFD1C-059B-979D-687B-2AB96793A3FB}"/>
                </a:ext>
              </a:extLst>
            </p:cNvPr>
            <p:cNvSpPr/>
            <p:nvPr/>
          </p:nvSpPr>
          <p:spPr bwMode="auto">
            <a:xfrm>
              <a:off x="4763427" y="2944960"/>
              <a:ext cx="942927" cy="385892"/>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Kernel</a:t>
              </a:r>
            </a:p>
          </p:txBody>
        </p:sp>
        <p:sp>
          <p:nvSpPr>
            <p:cNvPr id="17" name="Rectangle 16">
              <a:extLst>
                <a:ext uri="{FF2B5EF4-FFF2-40B4-BE49-F238E27FC236}">
                  <a16:creationId xmlns:a16="http://schemas.microsoft.com/office/drawing/2014/main" id="{DC63302D-02A2-9678-80E2-D8EE2EB1BDA9}"/>
                </a:ext>
              </a:extLst>
            </p:cNvPr>
            <p:cNvSpPr/>
            <p:nvPr/>
          </p:nvSpPr>
          <p:spPr bwMode="auto">
            <a:xfrm>
              <a:off x="5931040" y="2953765"/>
              <a:ext cx="942927" cy="385892"/>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Bias</a:t>
              </a:r>
            </a:p>
          </p:txBody>
        </p:sp>
        <p:cxnSp>
          <p:nvCxnSpPr>
            <p:cNvPr id="19" name="Straight Arrow Connector 18">
              <a:extLst>
                <a:ext uri="{FF2B5EF4-FFF2-40B4-BE49-F238E27FC236}">
                  <a16:creationId xmlns:a16="http://schemas.microsoft.com/office/drawing/2014/main" id="{C39BCA53-A8DA-CC23-5C46-32537518AAAF}"/>
                </a:ext>
              </a:extLst>
            </p:cNvPr>
            <p:cNvCxnSpPr>
              <a:cxnSpLocks/>
            </p:cNvCxnSpPr>
            <p:nvPr/>
          </p:nvCxnSpPr>
          <p:spPr>
            <a:xfrm flipH="1">
              <a:off x="3452653" y="2977042"/>
              <a:ext cx="1095123"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81A15E6-2F6E-C819-08D9-16F5D621FF8E}"/>
                </a:ext>
              </a:extLst>
            </p:cNvPr>
            <p:cNvSpPr txBox="1"/>
            <p:nvPr/>
          </p:nvSpPr>
          <p:spPr>
            <a:xfrm>
              <a:off x="1626202" y="2488527"/>
              <a:ext cx="11671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1</a:t>
              </a:r>
            </a:p>
          </p:txBody>
        </p:sp>
        <p:sp>
          <p:nvSpPr>
            <p:cNvPr id="27" name="TextBox 26">
              <a:extLst>
                <a:ext uri="{FF2B5EF4-FFF2-40B4-BE49-F238E27FC236}">
                  <a16:creationId xmlns:a16="http://schemas.microsoft.com/office/drawing/2014/main" id="{2FEA2CB9-802E-2930-ED59-1C285AE0B0B3}"/>
                </a:ext>
              </a:extLst>
            </p:cNvPr>
            <p:cNvSpPr txBox="1"/>
            <p:nvPr/>
          </p:nvSpPr>
          <p:spPr>
            <a:xfrm>
              <a:off x="5283633" y="2491805"/>
              <a:ext cx="116716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2</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A857971-0906-9872-9221-63046AFEB2D8}"/>
                    </a:ext>
                  </a:extLst>
                </p:cNvPr>
                <p:cNvSpPr txBox="1"/>
                <p:nvPr/>
              </p:nvSpPr>
              <p:spPr>
                <a:xfrm>
                  <a:off x="1760727" y="1946108"/>
                  <a:ext cx="638054" cy="446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p>
                        </m:sSubSup>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4" name="TextBox 43">
                  <a:extLst>
                    <a:ext uri="{FF2B5EF4-FFF2-40B4-BE49-F238E27FC236}">
                      <a16:creationId xmlns:a16="http://schemas.microsoft.com/office/drawing/2014/main" id="{8A857971-0906-9872-9221-63046AFEB2D8}"/>
                    </a:ext>
                  </a:extLst>
                </p:cNvPr>
                <p:cNvSpPr txBox="1">
                  <a:spLocks noRot="1" noChangeAspect="1" noMove="1" noResize="1" noEditPoints="1" noAdjustHandles="1" noChangeArrowheads="1" noChangeShapeType="1" noTextEdit="1"/>
                </p:cNvSpPr>
                <p:nvPr/>
              </p:nvSpPr>
              <p:spPr>
                <a:xfrm>
                  <a:off x="1760727" y="1946108"/>
                  <a:ext cx="638054" cy="446597"/>
                </a:xfrm>
                <a:prstGeom prst="rect">
                  <a:avLst/>
                </a:prstGeom>
                <a:blipFill>
                  <a:blip r:embed="rId3"/>
                  <a:stretch>
                    <a:fillRect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1EFC505-FB96-CE07-A5DD-A5400ECA0478}"/>
                    </a:ext>
                  </a:extLst>
                </p:cNvPr>
                <p:cNvSpPr txBox="1"/>
                <p:nvPr/>
              </p:nvSpPr>
              <p:spPr>
                <a:xfrm>
                  <a:off x="5511267" y="1925418"/>
                  <a:ext cx="562295" cy="446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dw</m:t>
                            </m:r>
                          </m:sub>
                          <m:sup>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7" name="TextBox 46">
                  <a:extLst>
                    <a:ext uri="{FF2B5EF4-FFF2-40B4-BE49-F238E27FC236}">
                      <a16:creationId xmlns:a16="http://schemas.microsoft.com/office/drawing/2014/main" id="{61EFC505-FB96-CE07-A5DD-A5400ECA0478}"/>
                    </a:ext>
                  </a:extLst>
                </p:cNvPr>
                <p:cNvSpPr txBox="1">
                  <a:spLocks noRot="1" noChangeAspect="1" noMove="1" noResize="1" noEditPoints="1" noAdjustHandles="1" noChangeArrowheads="1" noChangeShapeType="1" noTextEdit="1"/>
                </p:cNvSpPr>
                <p:nvPr/>
              </p:nvSpPr>
              <p:spPr>
                <a:xfrm>
                  <a:off x="5511267" y="1925418"/>
                  <a:ext cx="562295" cy="446597"/>
                </a:xfrm>
                <a:prstGeom prst="rect">
                  <a:avLst/>
                </a:prstGeom>
                <a:blipFill>
                  <a:blip r:embed="rId4"/>
                  <a:stretch>
                    <a:fillRect r="-1039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C686C1F-1D69-32B2-609C-D8AD82C4D4CB}"/>
                    </a:ext>
                  </a:extLst>
                </p:cNvPr>
                <p:cNvSpPr txBox="1"/>
                <p:nvPr/>
              </p:nvSpPr>
              <p:spPr>
                <a:xfrm>
                  <a:off x="3680154" y="2981427"/>
                  <a:ext cx="530407" cy="481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dy</m:t>
                            </m:r>
                          </m:sub>
                          <m:sup>
                            <m:r>
                              <a:rPr kumimoji="0" lang="en-US"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8" name="TextBox 47">
                  <a:extLst>
                    <a:ext uri="{FF2B5EF4-FFF2-40B4-BE49-F238E27FC236}">
                      <a16:creationId xmlns:a16="http://schemas.microsoft.com/office/drawing/2014/main" id="{FC686C1F-1D69-32B2-609C-D8AD82C4D4CB}"/>
                    </a:ext>
                  </a:extLst>
                </p:cNvPr>
                <p:cNvSpPr txBox="1">
                  <a:spLocks noRot="1" noChangeAspect="1" noMove="1" noResize="1" noEditPoints="1" noAdjustHandles="1" noChangeArrowheads="1" noChangeShapeType="1" noTextEdit="1"/>
                </p:cNvSpPr>
                <p:nvPr/>
              </p:nvSpPr>
              <p:spPr>
                <a:xfrm>
                  <a:off x="3680154" y="2981427"/>
                  <a:ext cx="530407" cy="481158"/>
                </a:xfrm>
                <a:prstGeom prst="rect">
                  <a:avLst/>
                </a:prstGeom>
                <a:blipFill>
                  <a:blip r:embed="rId5"/>
                  <a:stretch>
                    <a:fillRect r="-18056" b="-30769"/>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AA018C07-9360-109C-2E10-B199A70EE596}"/>
                </a:ext>
              </a:extLst>
            </p:cNvPr>
            <p:cNvCxnSpPr>
              <a:cxnSpLocks/>
            </p:cNvCxnSpPr>
            <p:nvPr/>
          </p:nvCxnSpPr>
          <p:spPr>
            <a:xfrm flipH="1">
              <a:off x="7011400" y="2980323"/>
              <a:ext cx="851054"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25181F4-6F74-2DA9-4D99-EADE530B523B}"/>
                </a:ext>
              </a:extLst>
            </p:cNvPr>
            <p:cNvGrpSpPr/>
            <p:nvPr/>
          </p:nvGrpSpPr>
          <p:grpSpPr>
            <a:xfrm>
              <a:off x="8014122" y="2959907"/>
              <a:ext cx="267782" cy="45719"/>
              <a:chOff x="2095500" y="5844540"/>
              <a:chExt cx="1249680" cy="213360"/>
            </a:xfrm>
          </p:grpSpPr>
          <p:sp>
            <p:nvSpPr>
              <p:cNvPr id="7" name="Oval 6">
                <a:extLst>
                  <a:ext uri="{FF2B5EF4-FFF2-40B4-BE49-F238E27FC236}">
                    <a16:creationId xmlns:a16="http://schemas.microsoft.com/office/drawing/2014/main" id="{B3D2A3F6-D885-E218-164E-9114E68B97F2}"/>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8" name="Oval 7">
                <a:extLst>
                  <a:ext uri="{FF2B5EF4-FFF2-40B4-BE49-F238E27FC236}">
                    <a16:creationId xmlns:a16="http://schemas.microsoft.com/office/drawing/2014/main" id="{6242CC96-B73D-366D-05D6-7E6552E242EA}"/>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9" name="Oval 8">
                <a:extLst>
                  <a:ext uri="{FF2B5EF4-FFF2-40B4-BE49-F238E27FC236}">
                    <a16:creationId xmlns:a16="http://schemas.microsoft.com/office/drawing/2014/main" id="{8DD9547D-0EFE-67D2-1615-A485E2E414D1}"/>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grpSp>
      </p:grpSp>
      <p:pic>
        <p:nvPicPr>
          <p:cNvPr id="96" name="Picture 95">
            <a:extLst>
              <a:ext uri="{FF2B5EF4-FFF2-40B4-BE49-F238E27FC236}">
                <a16:creationId xmlns:a16="http://schemas.microsoft.com/office/drawing/2014/main" id="{1C5DC607-19EB-ED12-6F40-0717CF548B12}"/>
              </a:ext>
            </a:extLst>
          </p:cNvPr>
          <p:cNvPicPr>
            <a:picLocks noChangeAspect="1"/>
          </p:cNvPicPr>
          <p:nvPr/>
        </p:nvPicPr>
        <p:blipFill>
          <a:blip r:embed="rId6"/>
          <a:stretch>
            <a:fillRect/>
          </a:stretch>
        </p:blipFill>
        <p:spPr>
          <a:xfrm>
            <a:off x="6956965" y="5091424"/>
            <a:ext cx="3731396" cy="1551357"/>
          </a:xfrm>
          <a:prstGeom prst="rect">
            <a:avLst/>
          </a:prstGeom>
        </p:spPr>
      </p:pic>
      <p:sp>
        <p:nvSpPr>
          <p:cNvPr id="98" name="TextBox 97">
            <a:extLst>
              <a:ext uri="{FF2B5EF4-FFF2-40B4-BE49-F238E27FC236}">
                <a16:creationId xmlns:a16="http://schemas.microsoft.com/office/drawing/2014/main" id="{25905C73-B43B-C4A0-0459-99F108293882}"/>
              </a:ext>
            </a:extLst>
          </p:cNvPr>
          <p:cNvSpPr txBox="1"/>
          <p:nvPr/>
        </p:nvSpPr>
        <p:spPr>
          <a:xfrm>
            <a:off x="1669897" y="6273449"/>
            <a:ext cx="36452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70C0"/>
                </a:solidFill>
                <a:latin typeface="Arial" panose="020B0604020202020204" pitchFamily="34" charset="0"/>
                <a:cs typeface="Arial" panose="020B0604020202020204" pitchFamily="34" charset="0"/>
              </a:rPr>
              <a:t>Timing of Related Operators</a:t>
            </a:r>
            <a:endParaRPr kumimoji="0" lang="en-US"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36" name="Rectangle: Rounded Corners 35">
            <a:extLst>
              <a:ext uri="{FF2B5EF4-FFF2-40B4-BE49-F238E27FC236}">
                <a16:creationId xmlns:a16="http://schemas.microsoft.com/office/drawing/2014/main" id="{0DE19EF1-9600-1BCE-625A-DD17186ACFDE}"/>
              </a:ext>
            </a:extLst>
          </p:cNvPr>
          <p:cNvSpPr/>
          <p:nvPr/>
        </p:nvSpPr>
        <p:spPr bwMode="auto">
          <a:xfrm>
            <a:off x="1222780" y="3984206"/>
            <a:ext cx="1135732" cy="915237"/>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DC68A8-61AE-F1A2-4B7C-C190AC54A26A}"/>
              </a:ext>
            </a:extLst>
          </p:cNvPr>
          <p:cNvSpPr/>
          <p:nvPr/>
        </p:nvSpPr>
        <p:spPr bwMode="auto">
          <a:xfrm>
            <a:off x="1337455" y="4446389"/>
            <a:ext cx="858573" cy="351276"/>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Kernel</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30C0321-AE2D-63D1-B5D2-B8649CBC3DCE}"/>
                  </a:ext>
                </a:extLst>
              </p:cNvPr>
              <p:cNvSpPr txBox="1"/>
              <p:nvPr/>
            </p:nvSpPr>
            <p:spPr>
              <a:xfrm>
                <a:off x="2361258" y="4509266"/>
                <a:ext cx="1023051" cy="4773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dy</m:t>
                          </m:r>
                        </m:sub>
                        <m: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(2)</m:t>
                          </m:r>
                        </m:sup>
                      </m:sSub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49" name="TextBox 48">
                <a:extLst>
                  <a:ext uri="{FF2B5EF4-FFF2-40B4-BE49-F238E27FC236}">
                    <a16:creationId xmlns:a16="http://schemas.microsoft.com/office/drawing/2014/main" id="{D30C0321-AE2D-63D1-B5D2-B8649CBC3DCE}"/>
                  </a:ext>
                </a:extLst>
              </p:cNvPr>
              <p:cNvSpPr txBox="1">
                <a:spLocks noRot="1" noChangeAspect="1" noMove="1" noResize="1" noEditPoints="1" noAdjustHandles="1" noChangeArrowheads="1" noChangeShapeType="1" noTextEdit="1"/>
              </p:cNvSpPr>
              <p:nvPr/>
            </p:nvSpPr>
            <p:spPr>
              <a:xfrm>
                <a:off x="2361258" y="4509266"/>
                <a:ext cx="1023051" cy="477335"/>
              </a:xfrm>
              <a:prstGeom prst="rect">
                <a:avLst/>
              </a:prstGeom>
              <a:blipFill>
                <a:blip r:embed="rId7"/>
                <a:stretch>
                  <a:fillRect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E693840-791D-F00E-F1D6-5E70678AE5F1}"/>
                  </a:ext>
                </a:extLst>
              </p:cNvPr>
              <p:cNvSpPr txBox="1"/>
              <p:nvPr/>
            </p:nvSpPr>
            <p:spPr>
              <a:xfrm>
                <a:off x="1222780" y="4910454"/>
                <a:ext cx="1069103" cy="442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dw</m:t>
                          </m:r>
                        </m:sub>
                        <m: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(1)</m:t>
                          </m:r>
                        </m:sup>
                      </m:sSub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0" name="TextBox 49">
                <a:extLst>
                  <a:ext uri="{FF2B5EF4-FFF2-40B4-BE49-F238E27FC236}">
                    <a16:creationId xmlns:a16="http://schemas.microsoft.com/office/drawing/2014/main" id="{3E693840-791D-F00E-F1D6-5E70678AE5F1}"/>
                  </a:ext>
                </a:extLst>
              </p:cNvPr>
              <p:cNvSpPr txBox="1">
                <a:spLocks noRot="1" noChangeAspect="1" noMove="1" noResize="1" noEditPoints="1" noAdjustHandles="1" noChangeArrowheads="1" noChangeShapeType="1" noTextEdit="1"/>
              </p:cNvSpPr>
              <p:nvPr/>
            </p:nvSpPr>
            <p:spPr>
              <a:xfrm>
                <a:off x="1222780" y="4910454"/>
                <a:ext cx="1069103" cy="442374"/>
              </a:xfrm>
              <a:prstGeom prst="rect">
                <a:avLst/>
              </a:prstGeom>
              <a:blipFill>
                <a:blip r:embed="rId8"/>
                <a:stretch>
                  <a:fillRect b="-5556"/>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A91CD1A7-09E5-DC4B-ABB7-10FC380F0FE3}"/>
              </a:ext>
            </a:extLst>
          </p:cNvPr>
          <p:cNvGrpSpPr/>
          <p:nvPr/>
        </p:nvGrpSpPr>
        <p:grpSpPr>
          <a:xfrm>
            <a:off x="6208170" y="5210850"/>
            <a:ext cx="243761" cy="41618"/>
            <a:chOff x="2095500" y="5844540"/>
            <a:chExt cx="1249680" cy="213360"/>
          </a:xfrm>
          <a:solidFill>
            <a:srgbClr val="FF0000"/>
          </a:solidFill>
        </p:grpSpPr>
        <p:sp>
          <p:nvSpPr>
            <p:cNvPr id="58" name="Oval 57">
              <a:extLst>
                <a:ext uri="{FF2B5EF4-FFF2-40B4-BE49-F238E27FC236}">
                  <a16:creationId xmlns:a16="http://schemas.microsoft.com/office/drawing/2014/main" id="{29770692-A25A-2C05-2660-F1EE5E5F279F}"/>
                </a:ext>
              </a:extLst>
            </p:cNvPr>
            <p:cNvSpPr/>
            <p:nvPr/>
          </p:nvSpPr>
          <p:spPr bwMode="auto">
            <a:xfrm>
              <a:off x="209550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sp>
          <p:nvSpPr>
            <p:cNvPr id="59" name="Oval 58">
              <a:extLst>
                <a:ext uri="{FF2B5EF4-FFF2-40B4-BE49-F238E27FC236}">
                  <a16:creationId xmlns:a16="http://schemas.microsoft.com/office/drawing/2014/main" id="{F454E27B-5DCE-A731-B4A5-31E7091B0D28}"/>
                </a:ext>
              </a:extLst>
            </p:cNvPr>
            <p:cNvSpPr/>
            <p:nvPr/>
          </p:nvSpPr>
          <p:spPr bwMode="auto">
            <a:xfrm>
              <a:off x="261366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sp>
          <p:nvSpPr>
            <p:cNvPr id="60" name="Oval 59">
              <a:extLst>
                <a:ext uri="{FF2B5EF4-FFF2-40B4-BE49-F238E27FC236}">
                  <a16:creationId xmlns:a16="http://schemas.microsoft.com/office/drawing/2014/main" id="{258D13CC-1014-CA32-7313-ED27D25593C7}"/>
                </a:ext>
              </a:extLst>
            </p:cNvPr>
            <p:cNvSpPr/>
            <p:nvPr/>
          </p:nvSpPr>
          <p:spPr bwMode="auto">
            <a:xfrm>
              <a:off x="313182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Calibri"/>
                <a:ea typeface="+mn-ea"/>
                <a:cs typeface="+mn-cs"/>
              </a:endParaRPr>
            </a:p>
          </p:txBody>
        </p:sp>
      </p:grpSp>
      <p:grpSp>
        <p:nvGrpSpPr>
          <p:cNvPr id="61" name="Group 60">
            <a:extLst>
              <a:ext uri="{FF2B5EF4-FFF2-40B4-BE49-F238E27FC236}">
                <a16:creationId xmlns:a16="http://schemas.microsoft.com/office/drawing/2014/main" id="{1ED7FBDF-BCAA-6722-431B-050C1C1972E2}"/>
              </a:ext>
            </a:extLst>
          </p:cNvPr>
          <p:cNvGrpSpPr/>
          <p:nvPr/>
        </p:nvGrpSpPr>
        <p:grpSpPr>
          <a:xfrm>
            <a:off x="5630281" y="5203998"/>
            <a:ext cx="243761" cy="41618"/>
            <a:chOff x="2095500" y="5844540"/>
            <a:chExt cx="1249680" cy="213360"/>
          </a:xfrm>
          <a:solidFill>
            <a:srgbClr val="FF0000"/>
          </a:solidFill>
        </p:grpSpPr>
        <p:sp>
          <p:nvSpPr>
            <p:cNvPr id="62" name="Oval 61">
              <a:extLst>
                <a:ext uri="{FF2B5EF4-FFF2-40B4-BE49-F238E27FC236}">
                  <a16:creationId xmlns:a16="http://schemas.microsoft.com/office/drawing/2014/main" id="{8EB7951C-C281-366F-B881-627045F33CB0}"/>
                </a:ext>
              </a:extLst>
            </p:cNvPr>
            <p:cNvSpPr/>
            <p:nvPr/>
          </p:nvSpPr>
          <p:spPr bwMode="auto">
            <a:xfrm>
              <a:off x="209550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sp>
          <p:nvSpPr>
            <p:cNvPr id="63" name="Oval 62">
              <a:extLst>
                <a:ext uri="{FF2B5EF4-FFF2-40B4-BE49-F238E27FC236}">
                  <a16:creationId xmlns:a16="http://schemas.microsoft.com/office/drawing/2014/main" id="{41B49D34-9229-D9F7-2C00-BFB040A738EC}"/>
                </a:ext>
              </a:extLst>
            </p:cNvPr>
            <p:cNvSpPr/>
            <p:nvPr/>
          </p:nvSpPr>
          <p:spPr bwMode="auto">
            <a:xfrm>
              <a:off x="261366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sp>
          <p:nvSpPr>
            <p:cNvPr id="64" name="Oval 63">
              <a:extLst>
                <a:ext uri="{FF2B5EF4-FFF2-40B4-BE49-F238E27FC236}">
                  <a16:creationId xmlns:a16="http://schemas.microsoft.com/office/drawing/2014/main" id="{AAECE280-76F6-CBE7-2B0A-6567A18AD9F0}"/>
                </a:ext>
              </a:extLst>
            </p:cNvPr>
            <p:cNvSpPr/>
            <p:nvPr/>
          </p:nvSpPr>
          <p:spPr bwMode="auto">
            <a:xfrm>
              <a:off x="3131820" y="5844540"/>
              <a:ext cx="213360" cy="213360"/>
            </a:xfrm>
            <a:prstGeom prst="ellipse">
              <a:avLst/>
            </a:prstGeom>
            <a:grp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0000"/>
                </a:solidFill>
                <a:effectLst/>
                <a:uLnTx/>
                <a:uFillTx/>
                <a:latin typeface="Calibri"/>
                <a:ea typeface="+mn-ea"/>
                <a:cs typeface="+mn-cs"/>
              </a:endParaRPr>
            </a:p>
          </p:txBody>
        </p:sp>
      </p:grpSp>
      <p:cxnSp>
        <p:nvCxnSpPr>
          <p:cNvPr id="78" name="Straight Arrow Connector 77">
            <a:extLst>
              <a:ext uri="{FF2B5EF4-FFF2-40B4-BE49-F238E27FC236}">
                <a16:creationId xmlns:a16="http://schemas.microsoft.com/office/drawing/2014/main" id="{8762DAEF-1EA3-2470-1940-A8EAAD54421F}"/>
              </a:ext>
            </a:extLst>
          </p:cNvPr>
          <p:cNvCxnSpPr>
            <a:cxnSpLocks/>
          </p:cNvCxnSpPr>
          <p:nvPr/>
        </p:nvCxnSpPr>
        <p:spPr>
          <a:xfrm flipH="1">
            <a:off x="2368677" y="4446389"/>
            <a:ext cx="1020477"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090F08-69B3-3461-B513-D4EC6B49A1D2}"/>
              </a:ext>
            </a:extLst>
          </p:cNvPr>
          <p:cNvSpPr txBox="1"/>
          <p:nvPr/>
        </p:nvSpPr>
        <p:spPr>
          <a:xfrm>
            <a:off x="1375165" y="4009514"/>
            <a:ext cx="1062463" cy="336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1</a:t>
            </a:r>
          </a:p>
        </p:txBody>
      </p:sp>
      <p:sp>
        <p:nvSpPr>
          <p:cNvPr id="38" name="Rectangle: Rounded Corners 37">
            <a:extLst>
              <a:ext uri="{FF2B5EF4-FFF2-40B4-BE49-F238E27FC236}">
                <a16:creationId xmlns:a16="http://schemas.microsoft.com/office/drawing/2014/main" id="{23FCC6B8-E877-58F1-FDE2-B9EE062FEBF9}"/>
              </a:ext>
            </a:extLst>
          </p:cNvPr>
          <p:cNvSpPr/>
          <p:nvPr/>
        </p:nvSpPr>
        <p:spPr bwMode="auto">
          <a:xfrm>
            <a:off x="3443386" y="3984207"/>
            <a:ext cx="1135732" cy="915237"/>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9CBA310B-11CF-7E66-8D7D-D8FBCF9D35F3}"/>
              </a:ext>
            </a:extLst>
          </p:cNvPr>
          <p:cNvSpPr/>
          <p:nvPr/>
        </p:nvSpPr>
        <p:spPr bwMode="auto">
          <a:xfrm>
            <a:off x="3558062" y="4446390"/>
            <a:ext cx="858573" cy="351276"/>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Arial" panose="020B0604020202020204" pitchFamily="34" charset="0"/>
                <a:cs typeface="Arial" panose="020B0604020202020204" pitchFamily="34" charset="0"/>
              </a:rPr>
              <a:t>Bias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313DE755-E956-5F01-B577-8C4F1831EE5D}"/>
              </a:ext>
            </a:extLst>
          </p:cNvPr>
          <p:cNvSpPr txBox="1"/>
          <p:nvPr/>
        </p:nvSpPr>
        <p:spPr>
          <a:xfrm>
            <a:off x="3595772" y="4009515"/>
            <a:ext cx="906567" cy="336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2</a:t>
            </a:r>
          </a:p>
        </p:txBody>
      </p:sp>
      <p:sp>
        <p:nvSpPr>
          <p:cNvPr id="46" name="Rectangle: Rounded Corners 45">
            <a:extLst>
              <a:ext uri="{FF2B5EF4-FFF2-40B4-BE49-F238E27FC236}">
                <a16:creationId xmlns:a16="http://schemas.microsoft.com/office/drawing/2014/main" id="{FFAA1ABE-3DFC-B89D-A2CE-54D406638D52}"/>
              </a:ext>
            </a:extLst>
          </p:cNvPr>
          <p:cNvSpPr/>
          <p:nvPr/>
        </p:nvSpPr>
        <p:spPr bwMode="auto">
          <a:xfrm>
            <a:off x="5515605" y="4004982"/>
            <a:ext cx="1135732" cy="915237"/>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BEF7C33B-386B-FDCC-3EBD-877B673069A4}"/>
              </a:ext>
            </a:extLst>
          </p:cNvPr>
          <p:cNvSpPr/>
          <p:nvPr/>
        </p:nvSpPr>
        <p:spPr bwMode="auto">
          <a:xfrm>
            <a:off x="5630281" y="4467164"/>
            <a:ext cx="858573" cy="351276"/>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Kernel</a:t>
            </a:r>
          </a:p>
        </p:txBody>
      </p:sp>
      <p:cxnSp>
        <p:nvCxnSpPr>
          <p:cNvPr id="53" name="Straight Arrow Connector 52">
            <a:extLst>
              <a:ext uri="{FF2B5EF4-FFF2-40B4-BE49-F238E27FC236}">
                <a16:creationId xmlns:a16="http://schemas.microsoft.com/office/drawing/2014/main" id="{E509C456-4147-FB38-DB8C-C0D37F0D024C}"/>
              </a:ext>
            </a:extLst>
          </p:cNvPr>
          <p:cNvCxnSpPr>
            <a:cxnSpLocks/>
          </p:cNvCxnSpPr>
          <p:nvPr/>
        </p:nvCxnSpPr>
        <p:spPr>
          <a:xfrm flipH="1">
            <a:off x="6651337" y="4467164"/>
            <a:ext cx="1035594"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45A7F1C-6D4C-178C-7A80-BDDB3AFE4DA8}"/>
              </a:ext>
            </a:extLst>
          </p:cNvPr>
          <p:cNvSpPr txBox="1"/>
          <p:nvPr/>
        </p:nvSpPr>
        <p:spPr>
          <a:xfrm>
            <a:off x="5667991" y="4030290"/>
            <a:ext cx="1062463" cy="336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3</a:t>
            </a:r>
          </a:p>
        </p:txBody>
      </p:sp>
      <p:sp>
        <p:nvSpPr>
          <p:cNvPr id="56" name="Rectangle: Rounded Corners 55">
            <a:extLst>
              <a:ext uri="{FF2B5EF4-FFF2-40B4-BE49-F238E27FC236}">
                <a16:creationId xmlns:a16="http://schemas.microsoft.com/office/drawing/2014/main" id="{2E8A18E5-2D23-674A-DBDB-F4F51FC3845C}"/>
              </a:ext>
            </a:extLst>
          </p:cNvPr>
          <p:cNvSpPr/>
          <p:nvPr/>
        </p:nvSpPr>
        <p:spPr bwMode="auto">
          <a:xfrm>
            <a:off x="7686931" y="4004982"/>
            <a:ext cx="1135732" cy="915237"/>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B896C8AC-F12A-75FF-3B43-52C7D9EED19C}"/>
              </a:ext>
            </a:extLst>
          </p:cNvPr>
          <p:cNvSpPr/>
          <p:nvPr/>
        </p:nvSpPr>
        <p:spPr bwMode="auto">
          <a:xfrm>
            <a:off x="7801606" y="4467164"/>
            <a:ext cx="858573" cy="351276"/>
          </a:xfrm>
          <a:prstGeom prst="rect">
            <a:avLst/>
          </a:prstGeom>
          <a:solidFill>
            <a:srgbClr val="FFFF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Arial" panose="020B0604020202020204" pitchFamily="34" charset="0"/>
                <a:cs typeface="Arial" panose="020B0604020202020204" pitchFamily="34" charset="0"/>
              </a:rPr>
              <a:t>Bias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7" name="TextBox 66">
            <a:extLst>
              <a:ext uri="{FF2B5EF4-FFF2-40B4-BE49-F238E27FC236}">
                <a16:creationId xmlns:a16="http://schemas.microsoft.com/office/drawing/2014/main" id="{27932C63-FA99-277B-B451-DD433D8C333A}"/>
              </a:ext>
            </a:extLst>
          </p:cNvPr>
          <p:cNvSpPr txBox="1"/>
          <p:nvPr/>
        </p:nvSpPr>
        <p:spPr>
          <a:xfrm>
            <a:off x="7839317" y="4030289"/>
            <a:ext cx="906567" cy="336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4</a:t>
            </a:r>
          </a:p>
        </p:txBody>
      </p:sp>
      <p:cxnSp>
        <p:nvCxnSpPr>
          <p:cNvPr id="68" name="Straight Arrow Connector 67">
            <a:extLst>
              <a:ext uri="{FF2B5EF4-FFF2-40B4-BE49-F238E27FC236}">
                <a16:creationId xmlns:a16="http://schemas.microsoft.com/office/drawing/2014/main" id="{04AA1E26-EF77-E87F-F257-F65AF6C617E1}"/>
              </a:ext>
            </a:extLst>
          </p:cNvPr>
          <p:cNvCxnSpPr>
            <a:cxnSpLocks/>
          </p:cNvCxnSpPr>
          <p:nvPr/>
        </p:nvCxnSpPr>
        <p:spPr>
          <a:xfrm flipH="1">
            <a:off x="4590560" y="4446389"/>
            <a:ext cx="925046"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C85179C3-97E6-A4D2-A3FF-A79B02B56711}"/>
              </a:ext>
            </a:extLst>
          </p:cNvPr>
          <p:cNvGrpSpPr/>
          <p:nvPr/>
        </p:nvGrpSpPr>
        <p:grpSpPr>
          <a:xfrm>
            <a:off x="9770077" y="4441792"/>
            <a:ext cx="243761" cy="41618"/>
            <a:chOff x="2095500" y="5844540"/>
            <a:chExt cx="1249680" cy="213360"/>
          </a:xfrm>
        </p:grpSpPr>
        <p:sp>
          <p:nvSpPr>
            <p:cNvPr id="72" name="Oval 71">
              <a:extLst>
                <a:ext uri="{FF2B5EF4-FFF2-40B4-BE49-F238E27FC236}">
                  <a16:creationId xmlns:a16="http://schemas.microsoft.com/office/drawing/2014/main" id="{C46B523E-619C-FD16-684E-F76B08B8E186}"/>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74" name="Oval 73">
              <a:extLst>
                <a:ext uri="{FF2B5EF4-FFF2-40B4-BE49-F238E27FC236}">
                  <a16:creationId xmlns:a16="http://schemas.microsoft.com/office/drawing/2014/main" id="{FEFEF7B2-CAD6-2A3F-9ED9-614AEA0E8477}"/>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76" name="Oval 75">
              <a:extLst>
                <a:ext uri="{FF2B5EF4-FFF2-40B4-BE49-F238E27FC236}">
                  <a16:creationId xmlns:a16="http://schemas.microsoft.com/office/drawing/2014/main" id="{4CA293CD-DF15-21B6-FBAE-1F83172AFD7D}"/>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79" name="Straight Arrow Connector 78">
            <a:extLst>
              <a:ext uri="{FF2B5EF4-FFF2-40B4-BE49-F238E27FC236}">
                <a16:creationId xmlns:a16="http://schemas.microsoft.com/office/drawing/2014/main" id="{83054C70-FBEA-CBCD-93D1-5076FC9FD39C}"/>
              </a:ext>
            </a:extLst>
          </p:cNvPr>
          <p:cNvCxnSpPr>
            <a:cxnSpLocks/>
          </p:cNvCxnSpPr>
          <p:nvPr/>
        </p:nvCxnSpPr>
        <p:spPr>
          <a:xfrm flipH="1">
            <a:off x="8843472" y="4462599"/>
            <a:ext cx="794339"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FF8797D-D42A-6B69-AC22-7095CCD6C494}"/>
                  </a:ext>
                </a:extLst>
              </p:cNvPr>
              <p:cNvSpPr txBox="1"/>
              <p:nvPr/>
            </p:nvSpPr>
            <p:spPr>
              <a:xfrm>
                <a:off x="4528113" y="4540458"/>
                <a:ext cx="1023051" cy="4773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dy</m:t>
                          </m:r>
                        </m:sub>
                        <m: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(3)</m:t>
                          </m:r>
                        </m:sup>
                      </m:sSub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102" name="TextBox 101">
                <a:extLst>
                  <a:ext uri="{FF2B5EF4-FFF2-40B4-BE49-F238E27FC236}">
                    <a16:creationId xmlns:a16="http://schemas.microsoft.com/office/drawing/2014/main" id="{3FF8797D-D42A-6B69-AC22-7095CCD6C494}"/>
                  </a:ext>
                </a:extLst>
              </p:cNvPr>
              <p:cNvSpPr txBox="1">
                <a:spLocks noRot="1" noChangeAspect="1" noMove="1" noResize="1" noEditPoints="1" noAdjustHandles="1" noChangeArrowheads="1" noChangeShapeType="1" noTextEdit="1"/>
              </p:cNvSpPr>
              <p:nvPr/>
            </p:nvSpPr>
            <p:spPr>
              <a:xfrm>
                <a:off x="4528113" y="4540458"/>
                <a:ext cx="1023051" cy="477335"/>
              </a:xfrm>
              <a:prstGeom prst="rect">
                <a:avLst/>
              </a:prstGeom>
              <a:blipFill>
                <a:blip r:embed="rId9"/>
                <a:stretch>
                  <a:fillRect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75E43B48-1D95-B141-17A5-584C4F88610B}"/>
                  </a:ext>
                </a:extLst>
              </p:cNvPr>
              <p:cNvSpPr txBox="1"/>
              <p:nvPr/>
            </p:nvSpPr>
            <p:spPr>
              <a:xfrm>
                <a:off x="3506376" y="4910453"/>
                <a:ext cx="1069103" cy="442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𝑡</m:t>
                          </m:r>
                        </m:e>
                        <m:sub>
                          <m:r>
                            <m:rPr>
                              <m:sty m:val="p"/>
                            </m:rPr>
                            <a:rPr kumimoji="0" lang="en-US" b="0" i="0"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dw</m:t>
                          </m:r>
                        </m:sub>
                        <m: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(2)</m:t>
                          </m:r>
                        </m:sup>
                      </m:sSubSup>
                      <m:r>
                        <a:rPr kumimoji="0" lang="en-US"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103" name="TextBox 102">
                <a:extLst>
                  <a:ext uri="{FF2B5EF4-FFF2-40B4-BE49-F238E27FC236}">
                    <a16:creationId xmlns:a16="http://schemas.microsoft.com/office/drawing/2014/main" id="{75E43B48-1D95-B141-17A5-584C4F88610B}"/>
                  </a:ext>
                </a:extLst>
              </p:cNvPr>
              <p:cNvSpPr txBox="1">
                <a:spLocks noRot="1" noChangeAspect="1" noMove="1" noResize="1" noEditPoints="1" noAdjustHandles="1" noChangeArrowheads="1" noChangeShapeType="1" noTextEdit="1"/>
              </p:cNvSpPr>
              <p:nvPr/>
            </p:nvSpPr>
            <p:spPr>
              <a:xfrm>
                <a:off x="3506376" y="4910453"/>
                <a:ext cx="1069103" cy="442374"/>
              </a:xfrm>
              <a:prstGeom prst="rect">
                <a:avLst/>
              </a:prstGeom>
              <a:blipFill>
                <a:blip r:embed="rId10"/>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A1F83725-8F36-73E3-BB80-B282F6396232}"/>
                  </a:ext>
                </a:extLst>
              </p:cNvPr>
              <p:cNvSpPr txBox="1"/>
              <p:nvPr/>
            </p:nvSpPr>
            <p:spPr>
              <a:xfrm>
                <a:off x="4700841" y="4579773"/>
                <a:ext cx="677593" cy="40011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oMath>
                  </m:oMathPara>
                </a14:m>
                <a:endParaRPr lang="en-US" sz="1600" dirty="0"/>
              </a:p>
            </p:txBody>
          </p:sp>
        </mc:Choice>
        <mc:Fallback xmlns="">
          <p:sp>
            <p:nvSpPr>
              <p:cNvPr id="108" name="TextBox 107">
                <a:extLst>
                  <a:ext uri="{FF2B5EF4-FFF2-40B4-BE49-F238E27FC236}">
                    <a16:creationId xmlns:a16="http://schemas.microsoft.com/office/drawing/2014/main" id="{A1F83725-8F36-73E3-BB80-B282F6396232}"/>
                  </a:ext>
                </a:extLst>
              </p:cNvPr>
              <p:cNvSpPr txBox="1">
                <a:spLocks noRot="1" noChangeAspect="1" noMove="1" noResize="1" noEditPoints="1" noAdjustHandles="1" noChangeArrowheads="1" noChangeShapeType="1" noTextEdit="1"/>
              </p:cNvSpPr>
              <p:nvPr/>
            </p:nvSpPr>
            <p:spPr>
              <a:xfrm>
                <a:off x="4700841" y="4579773"/>
                <a:ext cx="677593"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3CC670A-A545-7434-256F-DD3D47E0DD19}"/>
                  </a:ext>
                </a:extLst>
              </p:cNvPr>
              <p:cNvSpPr txBox="1"/>
              <p:nvPr/>
            </p:nvSpPr>
            <p:spPr>
              <a:xfrm>
                <a:off x="3710258" y="4961517"/>
                <a:ext cx="677593" cy="40011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2</m:t>
                          </m:r>
                        </m:sub>
                      </m:sSub>
                    </m:oMath>
                  </m:oMathPara>
                </a14:m>
                <a:endParaRPr lang="en-US" sz="1600" dirty="0"/>
              </a:p>
            </p:txBody>
          </p:sp>
        </mc:Choice>
        <mc:Fallback xmlns="">
          <p:sp>
            <p:nvSpPr>
              <p:cNvPr id="109" name="TextBox 108">
                <a:extLst>
                  <a:ext uri="{FF2B5EF4-FFF2-40B4-BE49-F238E27FC236}">
                    <a16:creationId xmlns:a16="http://schemas.microsoft.com/office/drawing/2014/main" id="{53CC670A-A545-7434-256F-DD3D47E0DD19}"/>
                  </a:ext>
                </a:extLst>
              </p:cNvPr>
              <p:cNvSpPr txBox="1">
                <a:spLocks noRot="1" noChangeAspect="1" noMove="1" noResize="1" noEditPoints="1" noAdjustHandles="1" noChangeArrowheads="1" noChangeShapeType="1" noTextEdit="1"/>
              </p:cNvSpPr>
              <p:nvPr/>
            </p:nvSpPr>
            <p:spPr>
              <a:xfrm>
                <a:off x="3710258" y="4961517"/>
                <a:ext cx="677593"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83FE2C9-0BC6-BD8B-E84C-9308840596F9}"/>
                  </a:ext>
                </a:extLst>
              </p:cNvPr>
              <p:cNvSpPr txBox="1"/>
              <p:nvPr/>
            </p:nvSpPr>
            <p:spPr>
              <a:xfrm>
                <a:off x="2530691" y="4559721"/>
                <a:ext cx="677593" cy="40011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m:t>
                      </m:r>
                    </m:oMath>
                  </m:oMathPara>
                </a14:m>
                <a:endParaRPr lang="en-US" sz="1600" dirty="0"/>
              </a:p>
            </p:txBody>
          </p:sp>
        </mc:Choice>
        <mc:Fallback xmlns="">
          <p:sp>
            <p:nvSpPr>
              <p:cNvPr id="110" name="TextBox 109">
                <a:extLst>
                  <a:ext uri="{FF2B5EF4-FFF2-40B4-BE49-F238E27FC236}">
                    <a16:creationId xmlns:a16="http://schemas.microsoft.com/office/drawing/2014/main" id="{883FE2C9-0BC6-BD8B-E84C-9308840596F9}"/>
                  </a:ext>
                </a:extLst>
              </p:cNvPr>
              <p:cNvSpPr txBox="1">
                <a:spLocks noRot="1" noChangeAspect="1" noMove="1" noResize="1" noEditPoints="1" noAdjustHandles="1" noChangeArrowheads="1" noChangeShapeType="1" noTextEdit="1"/>
              </p:cNvSpPr>
              <p:nvPr/>
            </p:nvSpPr>
            <p:spPr>
              <a:xfrm>
                <a:off x="2530691" y="4559721"/>
                <a:ext cx="677593"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3A7262A1-3B9D-E3C0-6054-EBB54147B9A9}"/>
                  </a:ext>
                </a:extLst>
              </p:cNvPr>
              <p:cNvSpPr txBox="1"/>
              <p:nvPr/>
            </p:nvSpPr>
            <p:spPr>
              <a:xfrm>
                <a:off x="1427944" y="4951831"/>
                <a:ext cx="677593" cy="40011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3</m:t>
                          </m:r>
                        </m:sub>
                      </m:sSub>
                    </m:oMath>
                  </m:oMathPara>
                </a14:m>
                <a:endParaRPr lang="en-US" sz="1600" dirty="0"/>
              </a:p>
            </p:txBody>
          </p:sp>
        </mc:Choice>
        <mc:Fallback xmlns="">
          <p:sp>
            <p:nvSpPr>
              <p:cNvPr id="111" name="TextBox 110">
                <a:extLst>
                  <a:ext uri="{FF2B5EF4-FFF2-40B4-BE49-F238E27FC236}">
                    <a16:creationId xmlns:a16="http://schemas.microsoft.com/office/drawing/2014/main" id="{3A7262A1-3B9D-E3C0-6054-EBB54147B9A9}"/>
                  </a:ext>
                </a:extLst>
              </p:cNvPr>
              <p:cNvSpPr txBox="1">
                <a:spLocks noRot="1" noChangeAspect="1" noMove="1" noResize="1" noEditPoints="1" noAdjustHandles="1" noChangeArrowheads="1" noChangeShapeType="1" noTextEdit="1"/>
              </p:cNvSpPr>
              <p:nvPr/>
            </p:nvSpPr>
            <p:spPr>
              <a:xfrm>
                <a:off x="1427944" y="4951831"/>
                <a:ext cx="677593" cy="400110"/>
              </a:xfrm>
              <a:prstGeom prst="rect">
                <a:avLst/>
              </a:prstGeom>
              <a:blipFill>
                <a:blip r:embed="rId14"/>
                <a:stretch>
                  <a:fillRect/>
                </a:stretch>
              </a:blipFill>
            </p:spPr>
            <p:txBody>
              <a:bodyPr/>
              <a:lstStyle/>
              <a:p>
                <a:r>
                  <a:rPr lang="en-US">
                    <a:noFill/>
                  </a:rPr>
                  <a:t> </a:t>
                </a:r>
              </a:p>
            </p:txBody>
          </p:sp>
        </mc:Fallback>
      </mc:AlternateContent>
      <p:sp>
        <p:nvSpPr>
          <p:cNvPr id="114" name="Arrow: Right 113">
            <a:extLst>
              <a:ext uri="{FF2B5EF4-FFF2-40B4-BE49-F238E27FC236}">
                <a16:creationId xmlns:a16="http://schemas.microsoft.com/office/drawing/2014/main" id="{1FFE226B-28A9-845A-0273-1EB9CDEFF454}"/>
              </a:ext>
            </a:extLst>
          </p:cNvPr>
          <p:cNvSpPr/>
          <p:nvPr/>
        </p:nvSpPr>
        <p:spPr bwMode="auto">
          <a:xfrm rot="10800000">
            <a:off x="4336473" y="5785961"/>
            <a:ext cx="2506223" cy="309586"/>
          </a:xfrm>
          <a:prstGeom prst="rightArrow">
            <a:avLst>
              <a:gd name="adj1" fmla="val 32455"/>
              <a:gd name="adj2" fmla="val 90955"/>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E6457F5D-D27E-6785-79CE-0B129E83BE59}"/>
                  </a:ext>
                </a:extLst>
              </p:cNvPr>
              <p:cNvSpPr txBox="1"/>
              <p:nvPr/>
            </p:nvSpPr>
            <p:spPr>
              <a:xfrm>
                <a:off x="2831592" y="5714132"/>
                <a:ext cx="1376735" cy="461665"/>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3</m:t>
                          </m:r>
                        </m:sub>
                      </m:sSub>
                    </m:oMath>
                  </m:oMathPara>
                </a14:m>
                <a:endParaRPr lang="en-US" sz="1600" dirty="0"/>
              </a:p>
            </p:txBody>
          </p:sp>
        </mc:Choice>
        <mc:Fallback xmlns="">
          <p:sp>
            <p:nvSpPr>
              <p:cNvPr id="115" name="TextBox 114">
                <a:extLst>
                  <a:ext uri="{FF2B5EF4-FFF2-40B4-BE49-F238E27FC236}">
                    <a16:creationId xmlns:a16="http://schemas.microsoft.com/office/drawing/2014/main" id="{E6457F5D-D27E-6785-79CE-0B129E83BE59}"/>
                  </a:ext>
                </a:extLst>
              </p:cNvPr>
              <p:cNvSpPr txBox="1">
                <a:spLocks noRot="1" noChangeAspect="1" noMove="1" noResize="1" noEditPoints="1" noAdjustHandles="1" noChangeArrowheads="1" noChangeShapeType="1" noTextEdit="1"/>
              </p:cNvSpPr>
              <p:nvPr/>
            </p:nvSpPr>
            <p:spPr>
              <a:xfrm>
                <a:off x="2831592" y="5714132"/>
                <a:ext cx="1376735" cy="461665"/>
              </a:xfrm>
              <a:prstGeom prst="rect">
                <a:avLst/>
              </a:prstGeom>
              <a:blipFill>
                <a:blip r:embed="rId15"/>
                <a:stretch>
                  <a:fillRect b="-1316"/>
                </a:stretch>
              </a:blipFill>
            </p:spPr>
            <p:txBody>
              <a:bodyPr/>
              <a:lstStyle/>
              <a:p>
                <a:r>
                  <a:rPr lang="en-US">
                    <a:noFill/>
                  </a:rPr>
                  <a:t> </a:t>
                </a:r>
              </a:p>
            </p:txBody>
          </p:sp>
        </mc:Fallback>
      </mc:AlternateContent>
    </p:spTree>
    <p:extLst>
      <p:ext uri="{BB962C8B-B14F-4D97-AF65-F5344CB8AC3E}">
        <p14:creationId xmlns:p14="http://schemas.microsoft.com/office/powerpoint/2010/main" val="228733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fade">
                                      <p:cBhvr>
                                        <p:cTn id="61" dur="500"/>
                                        <p:tgtEl>
                                          <p:spTgt spid="67"/>
                                        </p:tgtEl>
                                      </p:cBhvr>
                                    </p:animEffect>
                                  </p:childTnLst>
                                </p:cTn>
                              </p:par>
                              <p:par>
                                <p:cTn id="62" presetID="10"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fade">
                                      <p:cBhvr>
                                        <p:cTn id="70" dur="500"/>
                                        <p:tgtEl>
                                          <p:spTgt spid="7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fade">
                                      <p:cBhvr>
                                        <p:cTn id="73" dur="500"/>
                                        <p:tgtEl>
                                          <p:spTgt spid="10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fade">
                                      <p:cBhvr>
                                        <p:cTn id="76" dur="500"/>
                                        <p:tgtEl>
                                          <p:spTgt spid="10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fade">
                                      <p:cBhvr>
                                        <p:cTn id="84" dur="500"/>
                                        <p:tgtEl>
                                          <p:spTgt spid="9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4"/>
                                        </p:tgtEl>
                                        <p:attrNameLst>
                                          <p:attrName>style.visibility</p:attrName>
                                        </p:attrNameLst>
                                      </p:cBhvr>
                                      <p:to>
                                        <p:strVal val="visible"/>
                                      </p:to>
                                    </p:set>
                                    <p:animEffect transition="in" filter="fade">
                                      <p:cBhvr>
                                        <p:cTn id="87" dur="500"/>
                                        <p:tgtEl>
                                          <p:spTgt spid="11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fade">
                                      <p:cBhvr>
                                        <p:cTn id="93" dur="500"/>
                                        <p:tgtEl>
                                          <p:spTgt spid="9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11"/>
                                        </p:tgtEl>
                                        <p:attrNameLst>
                                          <p:attrName>style.visibility</p:attrName>
                                        </p:attrNameLst>
                                      </p:cBhvr>
                                      <p:to>
                                        <p:strVal val="visible"/>
                                      </p:to>
                                    </p:set>
                                    <p:animEffect transition="in" filter="fade">
                                      <p:cBhvr>
                                        <p:cTn id="98" dur="500"/>
                                        <p:tgtEl>
                                          <p:spTgt spid="11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10"/>
                                        </p:tgtEl>
                                        <p:attrNameLst>
                                          <p:attrName>style.visibility</p:attrName>
                                        </p:attrNameLst>
                                      </p:cBhvr>
                                      <p:to>
                                        <p:strVal val="visible"/>
                                      </p:to>
                                    </p:set>
                                    <p:animEffect transition="in" filter="fade">
                                      <p:cBhvr>
                                        <p:cTn id="101" dur="500"/>
                                        <p:tgtEl>
                                          <p:spTgt spid="11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9"/>
                                        </p:tgtEl>
                                        <p:attrNameLst>
                                          <p:attrName>style.visibility</p:attrName>
                                        </p:attrNameLst>
                                      </p:cBhvr>
                                      <p:to>
                                        <p:strVal val="visible"/>
                                      </p:to>
                                    </p:set>
                                    <p:animEffect transition="in" filter="fade">
                                      <p:cBhvr>
                                        <p:cTn id="104" dur="500"/>
                                        <p:tgtEl>
                                          <p:spTgt spid="10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animEffect transition="in" filter="fade">
                                      <p:cBhvr>
                                        <p:cTn id="10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5" grpId="0"/>
      <p:bldP spid="98" grpId="0"/>
      <p:bldP spid="36" grpId="0" animBg="1"/>
      <p:bldP spid="31" grpId="0" animBg="1"/>
      <p:bldP spid="49" grpId="0"/>
      <p:bldP spid="50" grpId="0"/>
      <p:bldP spid="37" grpId="0"/>
      <p:bldP spid="38" grpId="0" animBg="1"/>
      <p:bldP spid="39" grpId="0" animBg="1"/>
      <p:bldP spid="45" grpId="0"/>
      <p:bldP spid="46" grpId="0" animBg="1"/>
      <p:bldP spid="51" grpId="0" animBg="1"/>
      <p:bldP spid="54" grpId="0"/>
      <p:bldP spid="56" grpId="0" animBg="1"/>
      <p:bldP spid="66" grpId="0" animBg="1"/>
      <p:bldP spid="67" grpId="0"/>
      <p:bldP spid="102" grpId="0"/>
      <p:bldP spid="103" grpId="0"/>
      <p:bldP spid="108" grpId="0" animBg="1"/>
      <p:bldP spid="109" grpId="0" animBg="1"/>
      <p:bldP spid="110" grpId="0" animBg="1"/>
      <p:bldP spid="111" grpId="0" animBg="1"/>
      <p:bldP spid="114" grpId="0" animBg="1"/>
      <p:bldP spid="1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EE50-A400-3B3A-E845-DB1D6DFC4D56}"/>
              </a:ext>
            </a:extLst>
          </p:cNvPr>
          <p:cNvSpPr>
            <a:spLocks noGrp="1"/>
          </p:cNvSpPr>
          <p:nvPr>
            <p:ph type="title"/>
          </p:nvPr>
        </p:nvSpPr>
        <p:spPr>
          <a:xfrm>
            <a:off x="609599" y="0"/>
            <a:ext cx="11533909" cy="1143000"/>
          </a:xfrm>
        </p:spPr>
        <p:txBody>
          <a:bodyPr>
            <a:normAutofit fontScale="90000"/>
          </a:bodyPr>
          <a:lstStyle/>
          <a:p>
            <a:r>
              <a:rPr lang="en-US" sz="3600" dirty="0">
                <a:cs typeface="Arial" panose="020B0604020202020204" pitchFamily="34" charset="0"/>
              </a:rPr>
              <a:t>Solving Challenge 3: Tensor Selection with Dynamic Programming</a:t>
            </a:r>
          </a:p>
        </p:txBody>
      </p:sp>
      <p:sp>
        <p:nvSpPr>
          <p:cNvPr id="14" name="TextBox 13">
            <a:extLst>
              <a:ext uri="{FF2B5EF4-FFF2-40B4-BE49-F238E27FC236}">
                <a16:creationId xmlns:a16="http://schemas.microsoft.com/office/drawing/2014/main" id="{81827789-40EA-8C42-6E7A-E1330FC77118}"/>
              </a:ext>
            </a:extLst>
          </p:cNvPr>
          <p:cNvSpPr txBox="1"/>
          <p:nvPr/>
        </p:nvSpPr>
        <p:spPr>
          <a:xfrm>
            <a:off x="718569" y="1306950"/>
            <a:ext cx="5143716"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Calibri"/>
              </a:rPr>
              <a:t>Tensor Selection Problem is </a:t>
            </a:r>
            <a:r>
              <a:rPr kumimoji="0" lang="en-US" sz="2400" b="1" i="0" u="none" strike="noStrike" kern="1200" cap="none" spc="0" normalizeH="0" baseline="0" noProof="0" dirty="0">
                <a:ln>
                  <a:noFill/>
                </a:ln>
                <a:solidFill>
                  <a:schemeClr val="tx1"/>
                </a:solidFill>
                <a:effectLst/>
                <a:uLnTx/>
                <a:uFillTx/>
                <a:latin typeface="Calibri"/>
              </a:rPr>
              <a:t>NP-hard</a:t>
            </a:r>
            <a:r>
              <a:rPr kumimoji="0" lang="en-US" sz="2400" b="1" i="0" u="none" strike="noStrike" kern="1200" cap="none" spc="0" normalizeH="0" noProof="0" dirty="0">
                <a:ln>
                  <a:noFill/>
                </a:ln>
                <a:solidFill>
                  <a:schemeClr val="tx1"/>
                </a:solidFill>
                <a:effectLst/>
                <a:uLnTx/>
                <a:uFillTx/>
                <a:latin typeface="Calibri"/>
              </a:rPr>
              <a:t> !</a:t>
            </a:r>
            <a:endParaRPr kumimoji="0" lang="en-US" sz="2400" b="1" i="0" u="none" strike="noStrike" kern="1200" cap="none" spc="0" normalizeH="0" baseline="0" noProof="0" dirty="0">
              <a:ln>
                <a:noFill/>
              </a:ln>
              <a:solidFill>
                <a:schemeClr val="tx1"/>
              </a:solidFill>
              <a:effectLst/>
              <a:uLnTx/>
              <a:uFillTx/>
              <a:latin typeface="Calibri"/>
            </a:endParaRPr>
          </a:p>
        </p:txBody>
      </p:sp>
      <p:sp>
        <p:nvSpPr>
          <p:cNvPr id="12" name="Rectangle 11">
            <a:extLst>
              <a:ext uri="{FF2B5EF4-FFF2-40B4-BE49-F238E27FC236}">
                <a16:creationId xmlns:a16="http://schemas.microsoft.com/office/drawing/2014/main" id="{D4391395-2A71-3A9D-C1E9-DBCB09F031C4}"/>
              </a:ext>
            </a:extLst>
          </p:cNvPr>
          <p:cNvSpPr/>
          <p:nvPr/>
        </p:nvSpPr>
        <p:spPr>
          <a:xfrm>
            <a:off x="2437007" y="2672946"/>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Rectangle 15">
            <a:extLst>
              <a:ext uri="{FF2B5EF4-FFF2-40B4-BE49-F238E27FC236}">
                <a16:creationId xmlns:a16="http://schemas.microsoft.com/office/drawing/2014/main" id="{7E9875B9-F02B-0EBE-7D94-75DFFACF8252}"/>
              </a:ext>
            </a:extLst>
          </p:cNvPr>
          <p:cNvSpPr/>
          <p:nvPr/>
        </p:nvSpPr>
        <p:spPr>
          <a:xfrm>
            <a:off x="3038960" y="2672946"/>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6CEFF6B9-66A1-F3A3-DFA8-6E709C043D4D}"/>
              </a:ext>
            </a:extLst>
          </p:cNvPr>
          <p:cNvSpPr/>
          <p:nvPr/>
        </p:nvSpPr>
        <p:spPr>
          <a:xfrm>
            <a:off x="3640913" y="2672946"/>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A2CBC207-501A-55B7-32FB-430F39287D35}"/>
              </a:ext>
            </a:extLst>
          </p:cNvPr>
          <p:cNvSpPr/>
          <p:nvPr/>
        </p:nvSpPr>
        <p:spPr>
          <a:xfrm>
            <a:off x="4844819" y="2672946"/>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9" name="Straight Arrow Connector 18">
            <a:extLst>
              <a:ext uri="{FF2B5EF4-FFF2-40B4-BE49-F238E27FC236}">
                <a16:creationId xmlns:a16="http://schemas.microsoft.com/office/drawing/2014/main" id="{1A3B2CD6-99E1-1C07-FDE6-C453D3F8E0D8}"/>
              </a:ext>
            </a:extLst>
          </p:cNvPr>
          <p:cNvCxnSpPr>
            <a:cxnSpLocks/>
          </p:cNvCxnSpPr>
          <p:nvPr/>
        </p:nvCxnSpPr>
        <p:spPr>
          <a:xfrm>
            <a:off x="2696143" y="2972572"/>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0C4F7AC-CB3E-D171-68FA-24DA389DD834}"/>
              </a:ext>
            </a:extLst>
          </p:cNvPr>
          <p:cNvCxnSpPr>
            <a:cxnSpLocks/>
          </p:cNvCxnSpPr>
          <p:nvPr/>
        </p:nvCxnSpPr>
        <p:spPr>
          <a:xfrm>
            <a:off x="3298097" y="2975271"/>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59D214-0E78-2305-2B7A-F7C08A003AC9}"/>
              </a:ext>
            </a:extLst>
          </p:cNvPr>
          <p:cNvCxnSpPr>
            <a:cxnSpLocks/>
          </p:cNvCxnSpPr>
          <p:nvPr/>
        </p:nvCxnSpPr>
        <p:spPr>
          <a:xfrm>
            <a:off x="5103955" y="2972572"/>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BA7430-4A6E-207D-B147-51BD122320F9}"/>
              </a:ext>
            </a:extLst>
          </p:cNvPr>
          <p:cNvCxnSpPr>
            <a:cxnSpLocks/>
          </p:cNvCxnSpPr>
          <p:nvPr/>
        </p:nvCxnSpPr>
        <p:spPr>
          <a:xfrm>
            <a:off x="2094191" y="2972572"/>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2AE72B0-C63F-B352-EDA3-9A83EB1C152B}"/>
              </a:ext>
            </a:extLst>
          </p:cNvPr>
          <p:cNvCxnSpPr>
            <a:cxnSpLocks/>
          </p:cNvCxnSpPr>
          <p:nvPr/>
        </p:nvCxnSpPr>
        <p:spPr>
          <a:xfrm flipH="1">
            <a:off x="3038959" y="3740388"/>
            <a:ext cx="2579059"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49733B-CA10-355D-DEA8-3E273520E3C2}"/>
              </a:ext>
            </a:extLst>
          </p:cNvPr>
          <p:cNvCxnSpPr>
            <a:cxnSpLocks/>
          </p:cNvCxnSpPr>
          <p:nvPr/>
        </p:nvCxnSpPr>
        <p:spPr>
          <a:xfrm>
            <a:off x="3038960" y="2672946"/>
            <a:ext cx="0" cy="13189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1E475E4-D102-C758-2B1C-173AA73DBC34}"/>
              </a:ext>
            </a:extLst>
          </p:cNvPr>
          <p:cNvGrpSpPr/>
          <p:nvPr/>
        </p:nvGrpSpPr>
        <p:grpSpPr>
          <a:xfrm>
            <a:off x="4242866" y="2944385"/>
            <a:ext cx="259137" cy="59883"/>
            <a:chOff x="7285383" y="884583"/>
            <a:chExt cx="989231" cy="228600"/>
          </a:xfrm>
        </p:grpSpPr>
        <p:sp>
          <p:nvSpPr>
            <p:cNvPr id="30" name="Oval 29">
              <a:extLst>
                <a:ext uri="{FF2B5EF4-FFF2-40B4-BE49-F238E27FC236}">
                  <a16:creationId xmlns:a16="http://schemas.microsoft.com/office/drawing/2014/main" id="{FC2B5E65-80A6-10A5-54C7-C2709AA367B0}"/>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Oval 30">
              <a:extLst>
                <a:ext uri="{FF2B5EF4-FFF2-40B4-BE49-F238E27FC236}">
                  <a16:creationId xmlns:a16="http://schemas.microsoft.com/office/drawing/2014/main" id="{7044693F-B80C-3D7D-A17E-711DD67C50BD}"/>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Oval 31">
              <a:extLst>
                <a:ext uri="{FF2B5EF4-FFF2-40B4-BE49-F238E27FC236}">
                  <a16:creationId xmlns:a16="http://schemas.microsoft.com/office/drawing/2014/main" id="{6BA4107C-B345-03E8-A489-E8359D55D441}"/>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D571A6F-F63B-16E1-E5CD-AE2F53B02C86}"/>
                  </a:ext>
                </a:extLst>
              </p:cNvPr>
              <p:cNvSpPr txBox="1"/>
              <p:nvPr/>
            </p:nvSpPr>
            <p:spPr>
              <a:xfrm>
                <a:off x="3298097" y="3296442"/>
                <a:ext cx="2786137" cy="400110"/>
              </a:xfrm>
              <a:prstGeom prst="rect">
                <a:avLst/>
              </a:prstGeom>
              <a:noFill/>
            </p:spPr>
            <p:txBody>
              <a:bodyPr wrap="square" rtlCol="0">
                <a:spAutoFit/>
              </a:bodyPr>
              <a:lstStyle/>
              <a:p>
                <a:r>
                  <a:rPr lang="en-US" b="1" i="1" dirty="0">
                    <a:solidFill>
                      <a:srgbClr val="FF0000"/>
                    </a:solidFill>
                    <a:latin typeface="Arial" panose="020B0604020202020204" pitchFamily="34" charset="0"/>
                    <a:cs typeface="Arial" panose="020B0604020202020204" pitchFamily="34" charset="0"/>
                  </a:rPr>
                  <a:t>Backward Depth </a:t>
                </a:r>
                <a14:m>
                  <m:oMath xmlns:m="http://schemas.openxmlformats.org/officeDocument/2006/math">
                    <m:r>
                      <a:rPr lang="en-US" sz="2000" b="1" i="1" smtClean="0">
                        <a:solidFill>
                          <a:srgbClr val="FF0000"/>
                        </a:solidFill>
                        <a:latin typeface="Cambria Math" panose="02040503050406030204" pitchFamily="18" charset="0"/>
                        <a:cs typeface="Arial" panose="020B0604020202020204" pitchFamily="34" charset="0"/>
                      </a:rPr>
                      <m:t>≤</m:t>
                    </m:r>
                    <m:r>
                      <a:rPr lang="en-US" sz="2000" b="0" i="1" smtClean="0">
                        <a:solidFill>
                          <a:srgbClr val="FF0000"/>
                        </a:solidFill>
                        <a:latin typeface="Cambria Math" panose="02040503050406030204" pitchFamily="18" charset="0"/>
                        <a:cs typeface="Arial" panose="020B0604020202020204" pitchFamily="34" charset="0"/>
                      </a:rPr>
                      <m:t>𝑘</m:t>
                    </m:r>
                  </m:oMath>
                </a14:m>
                <a:endParaRPr lang="en-US" i="1" dirty="0">
                  <a:solidFill>
                    <a:srgbClr val="FF0000"/>
                  </a:solidFill>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1D571A6F-F63B-16E1-E5CD-AE2F53B02C86}"/>
                  </a:ext>
                </a:extLst>
              </p:cNvPr>
              <p:cNvSpPr txBox="1">
                <a:spLocks noRot="1" noChangeAspect="1" noMove="1" noResize="1" noEditPoints="1" noAdjustHandles="1" noChangeArrowheads="1" noChangeShapeType="1" noTextEdit="1"/>
              </p:cNvSpPr>
              <p:nvPr/>
            </p:nvSpPr>
            <p:spPr>
              <a:xfrm>
                <a:off x="3298097" y="3296442"/>
                <a:ext cx="2786137" cy="400110"/>
              </a:xfrm>
              <a:prstGeom prst="rect">
                <a:avLst/>
              </a:prstGeom>
              <a:blipFill>
                <a:blip r:embed="rId3"/>
                <a:stretch>
                  <a:fillRect l="-1751" t="-1538" b="-24615"/>
                </a:stretch>
              </a:blipFill>
            </p:spPr>
            <p:txBody>
              <a:bodyPr/>
              <a:lstStyle/>
              <a:p>
                <a:r>
                  <a:rPr lang="en-US">
                    <a:noFill/>
                  </a:rPr>
                  <a:t> </a:t>
                </a:r>
              </a:p>
            </p:txBody>
          </p:sp>
        </mc:Fallback>
      </mc:AlternateContent>
      <p:sp>
        <p:nvSpPr>
          <p:cNvPr id="34" name="Left Brace 33">
            <a:extLst>
              <a:ext uri="{FF2B5EF4-FFF2-40B4-BE49-F238E27FC236}">
                <a16:creationId xmlns:a16="http://schemas.microsoft.com/office/drawing/2014/main" id="{F4D98BC7-0AB5-7F30-6B84-10B813BACB13}"/>
              </a:ext>
            </a:extLst>
          </p:cNvPr>
          <p:cNvSpPr/>
          <p:nvPr/>
        </p:nvSpPr>
        <p:spPr>
          <a:xfrm rot="5400000">
            <a:off x="3989705" y="1387728"/>
            <a:ext cx="237290" cy="2138781"/>
          </a:xfrm>
          <a:prstGeom prst="leftBrace">
            <a:avLst>
              <a:gd name="adj1" fmla="val 28735"/>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211B1B-6694-CB2F-F71D-4195521BBFAD}"/>
                  </a:ext>
                </a:extLst>
              </p:cNvPr>
              <p:cNvSpPr txBox="1"/>
              <p:nvPr/>
            </p:nvSpPr>
            <p:spPr>
              <a:xfrm>
                <a:off x="3230583" y="1935603"/>
                <a:ext cx="1799115" cy="461665"/>
              </a:xfrm>
              <a:prstGeom prst="rect">
                <a:avLst/>
              </a:prstGeom>
              <a:noFill/>
            </p:spPr>
            <p:txBody>
              <a:bodyPr wrap="square" rtlCol="0">
                <a:spAutoFit/>
              </a:bodyPr>
              <a:lstStyle/>
              <a:p>
                <a:r>
                  <a:rPr lang="en-US" b="1" i="1" dirty="0">
                    <a:solidFill>
                      <a:srgbClr val="FF0000"/>
                    </a:solidFill>
                    <a:latin typeface="Arial" panose="020B0604020202020204" pitchFamily="34" charset="0"/>
                    <a:cs typeface="Arial" panose="020B0604020202020204" pitchFamily="34" charset="0"/>
                  </a:rPr>
                  <a:t>Objective </a:t>
                </a:r>
                <a14:m>
                  <m:oMath xmlns:m="http://schemas.openxmlformats.org/officeDocument/2006/math">
                    <m:r>
                      <a:rPr lang="en-US" sz="2400" b="1" i="1" smtClean="0">
                        <a:solidFill>
                          <a:srgbClr val="FF0000"/>
                        </a:solidFill>
                        <a:latin typeface="Cambria Math" panose="02040503050406030204" pitchFamily="18" charset="0"/>
                        <a:cs typeface="Arial" panose="020B0604020202020204" pitchFamily="34" charset="0"/>
                      </a:rPr>
                      <m:t>≤</m:t>
                    </m:r>
                    <m:r>
                      <a:rPr lang="en-US" sz="2400" b="0" i="1" smtClean="0">
                        <a:solidFill>
                          <a:srgbClr val="FF0000"/>
                        </a:solidFill>
                        <a:latin typeface="Cambria Math" panose="02040503050406030204" pitchFamily="18" charset="0"/>
                        <a:cs typeface="Arial" panose="020B0604020202020204" pitchFamily="34" charset="0"/>
                      </a:rPr>
                      <m:t>𝑡</m:t>
                    </m:r>
                  </m:oMath>
                </a14:m>
                <a:endParaRPr lang="en-US" i="1" dirty="0">
                  <a:solidFill>
                    <a:srgbClr val="FF0000"/>
                  </a:solidFill>
                  <a:latin typeface="Arial" panose="020B0604020202020204" pitchFamily="34" charset="0"/>
                  <a:cs typeface="Arial" panose="020B0604020202020204" pitchFamily="34" charset="0"/>
                </a:endParaRPr>
              </a:p>
            </p:txBody>
          </p:sp>
        </mc:Choice>
        <mc:Fallback xmlns="">
          <p:sp>
            <p:nvSpPr>
              <p:cNvPr id="35" name="TextBox 34">
                <a:extLst>
                  <a:ext uri="{FF2B5EF4-FFF2-40B4-BE49-F238E27FC236}">
                    <a16:creationId xmlns:a16="http://schemas.microsoft.com/office/drawing/2014/main" id="{1B211B1B-6694-CB2F-F71D-4195521BBFAD}"/>
                  </a:ext>
                </a:extLst>
              </p:cNvPr>
              <p:cNvSpPr txBox="1">
                <a:spLocks noRot="1" noChangeAspect="1" noMove="1" noResize="1" noEditPoints="1" noAdjustHandles="1" noChangeArrowheads="1" noChangeShapeType="1" noTextEdit="1"/>
              </p:cNvSpPr>
              <p:nvPr/>
            </p:nvSpPr>
            <p:spPr>
              <a:xfrm>
                <a:off x="3230583" y="1935603"/>
                <a:ext cx="1799115" cy="461665"/>
              </a:xfrm>
              <a:prstGeom prst="rect">
                <a:avLst/>
              </a:prstGeom>
              <a:blipFill>
                <a:blip r:embed="rId4"/>
                <a:stretch>
                  <a:fillRect l="-3051" b="-18667"/>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1DAE59F-5E56-1BA1-201F-D6CB67C3BF3C}"/>
              </a:ext>
            </a:extLst>
          </p:cNvPr>
          <p:cNvSpPr/>
          <p:nvPr/>
        </p:nvSpPr>
        <p:spPr>
          <a:xfrm>
            <a:off x="1835053" y="2676975"/>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8" name="Straight Arrow Connector 37">
            <a:extLst>
              <a:ext uri="{FF2B5EF4-FFF2-40B4-BE49-F238E27FC236}">
                <a16:creationId xmlns:a16="http://schemas.microsoft.com/office/drawing/2014/main" id="{1EA713A6-18BF-AC5C-7EA1-BB3578D7E7FC}"/>
              </a:ext>
            </a:extLst>
          </p:cNvPr>
          <p:cNvCxnSpPr>
            <a:cxnSpLocks/>
          </p:cNvCxnSpPr>
          <p:nvPr/>
        </p:nvCxnSpPr>
        <p:spPr>
          <a:xfrm>
            <a:off x="1492237" y="2976601"/>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FE20743-0B10-DB8A-4992-CD9ECDD96907}"/>
              </a:ext>
            </a:extLst>
          </p:cNvPr>
          <p:cNvSpPr/>
          <p:nvPr/>
        </p:nvSpPr>
        <p:spPr>
          <a:xfrm>
            <a:off x="1240707" y="2668895"/>
            <a:ext cx="259137" cy="60735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40" name="Straight Arrow Connector 39">
            <a:extLst>
              <a:ext uri="{FF2B5EF4-FFF2-40B4-BE49-F238E27FC236}">
                <a16:creationId xmlns:a16="http://schemas.microsoft.com/office/drawing/2014/main" id="{21AF5685-419A-0A67-860A-C362623C9064}"/>
              </a:ext>
            </a:extLst>
          </p:cNvPr>
          <p:cNvCxnSpPr>
            <a:cxnSpLocks/>
          </p:cNvCxnSpPr>
          <p:nvPr/>
        </p:nvCxnSpPr>
        <p:spPr>
          <a:xfrm>
            <a:off x="897891" y="2968521"/>
            <a:ext cx="3428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58CA5004-3050-A1CB-8F04-584498AA18AC}"/>
              </a:ext>
            </a:extLst>
          </p:cNvPr>
          <p:cNvSpPr/>
          <p:nvPr/>
        </p:nvSpPr>
        <p:spPr bwMode="auto">
          <a:xfrm rot="5400000">
            <a:off x="7296764" y="2344464"/>
            <a:ext cx="494191" cy="379161"/>
          </a:xfrm>
          <a:prstGeom prst="rightArrow">
            <a:avLst>
              <a:gd name="adj1" fmla="val 32455"/>
              <a:gd name="adj2" fmla="val 50000"/>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E79B5CB2-DF00-A203-E79F-9FC76BAEAF3B}"/>
              </a:ext>
            </a:extLst>
          </p:cNvPr>
          <p:cNvSpPr txBox="1"/>
          <p:nvPr/>
        </p:nvSpPr>
        <p:spPr>
          <a:xfrm>
            <a:off x="6423615" y="1306693"/>
            <a:ext cx="5283890" cy="461665"/>
          </a:xfrm>
          <a:prstGeom prst="rect">
            <a:avLst/>
          </a:prstGeom>
          <a:noFill/>
        </p:spPr>
        <p:txBody>
          <a:bodyPr wrap="square" rtlCol="0">
            <a:spAutoFit/>
          </a:bodyPr>
          <a:lstStyle/>
          <a:p>
            <a:r>
              <a:rPr lang="en-US" sz="2400" b="1" dirty="0"/>
              <a:t>Start from solving easier sub-problems:</a:t>
            </a:r>
          </a:p>
        </p:txBody>
      </p:sp>
      <p:sp>
        <p:nvSpPr>
          <p:cNvPr id="46" name="TextBox 45">
            <a:extLst>
              <a:ext uri="{FF2B5EF4-FFF2-40B4-BE49-F238E27FC236}">
                <a16:creationId xmlns:a16="http://schemas.microsoft.com/office/drawing/2014/main" id="{984E7671-90FD-81DA-56CC-E42E10C1F604}"/>
              </a:ext>
            </a:extLst>
          </p:cNvPr>
          <p:cNvSpPr txBox="1"/>
          <p:nvPr/>
        </p:nvSpPr>
        <p:spPr>
          <a:xfrm>
            <a:off x="6810874" y="1935538"/>
            <a:ext cx="1362552" cy="307777"/>
          </a:xfrm>
          <a:prstGeom prst="rect">
            <a:avLst/>
          </a:prstGeom>
          <a:noFill/>
        </p:spPr>
        <p:txBody>
          <a:bodyPr wrap="none" lIns="0" tIns="0" rIns="0" bIns="0" rtlCol="0">
            <a:spAutoFit/>
          </a:bodyPr>
          <a:lstStyle/>
          <a:p>
            <a:r>
              <a:rPr lang="en-US" sz="2000" dirty="0"/>
              <a:t>P[k = 1, t = 1]</a:t>
            </a:r>
          </a:p>
        </p:txBody>
      </p:sp>
      <p:sp>
        <p:nvSpPr>
          <p:cNvPr id="47" name="TextBox 46">
            <a:extLst>
              <a:ext uri="{FF2B5EF4-FFF2-40B4-BE49-F238E27FC236}">
                <a16:creationId xmlns:a16="http://schemas.microsoft.com/office/drawing/2014/main" id="{B83E1878-EA8B-A43C-9F9E-037FBC56A435}"/>
              </a:ext>
            </a:extLst>
          </p:cNvPr>
          <p:cNvSpPr txBox="1"/>
          <p:nvPr/>
        </p:nvSpPr>
        <p:spPr>
          <a:xfrm>
            <a:off x="9077095" y="1935538"/>
            <a:ext cx="1362552" cy="307777"/>
          </a:xfrm>
          <a:prstGeom prst="rect">
            <a:avLst/>
          </a:prstGeom>
          <a:noFill/>
        </p:spPr>
        <p:txBody>
          <a:bodyPr wrap="none" lIns="0" tIns="0" rIns="0" bIns="0" rtlCol="0">
            <a:spAutoFit/>
          </a:bodyPr>
          <a:lstStyle/>
          <a:p>
            <a:r>
              <a:rPr lang="en-US" sz="2000" dirty="0"/>
              <a:t>P[k = 1, t = 2]</a:t>
            </a:r>
          </a:p>
        </p:txBody>
      </p:sp>
      <p:sp>
        <p:nvSpPr>
          <p:cNvPr id="48" name="TextBox 47">
            <a:extLst>
              <a:ext uri="{FF2B5EF4-FFF2-40B4-BE49-F238E27FC236}">
                <a16:creationId xmlns:a16="http://schemas.microsoft.com/office/drawing/2014/main" id="{9457D270-7FC7-1488-9F8B-517477F11D95}"/>
              </a:ext>
            </a:extLst>
          </p:cNvPr>
          <p:cNvSpPr txBox="1"/>
          <p:nvPr/>
        </p:nvSpPr>
        <p:spPr>
          <a:xfrm>
            <a:off x="6823788" y="2865142"/>
            <a:ext cx="1362552" cy="307777"/>
          </a:xfrm>
          <a:prstGeom prst="rect">
            <a:avLst/>
          </a:prstGeom>
          <a:noFill/>
        </p:spPr>
        <p:txBody>
          <a:bodyPr wrap="none" lIns="0" tIns="0" rIns="0" bIns="0" rtlCol="0">
            <a:spAutoFit/>
          </a:bodyPr>
          <a:lstStyle/>
          <a:p>
            <a:r>
              <a:rPr lang="en-US" sz="2000" dirty="0"/>
              <a:t>P[k = 2, t = 1]</a:t>
            </a:r>
          </a:p>
        </p:txBody>
      </p:sp>
      <p:sp>
        <p:nvSpPr>
          <p:cNvPr id="49" name="Arrow: Right 48">
            <a:extLst>
              <a:ext uri="{FF2B5EF4-FFF2-40B4-BE49-F238E27FC236}">
                <a16:creationId xmlns:a16="http://schemas.microsoft.com/office/drawing/2014/main" id="{49517C5F-BC56-A8B7-1242-63CED833E697}"/>
              </a:ext>
            </a:extLst>
          </p:cNvPr>
          <p:cNvSpPr/>
          <p:nvPr/>
        </p:nvSpPr>
        <p:spPr bwMode="auto">
          <a:xfrm>
            <a:off x="8454414" y="1915635"/>
            <a:ext cx="540944" cy="379161"/>
          </a:xfrm>
          <a:prstGeom prst="rightArrow">
            <a:avLst>
              <a:gd name="adj1" fmla="val 32455"/>
              <a:gd name="adj2" fmla="val 50000"/>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5D390072-FA99-E716-63E2-0036B2CF6BFE}"/>
              </a:ext>
            </a:extLst>
          </p:cNvPr>
          <p:cNvGrpSpPr/>
          <p:nvPr/>
        </p:nvGrpSpPr>
        <p:grpSpPr>
          <a:xfrm rot="5400000">
            <a:off x="7463074" y="3417311"/>
            <a:ext cx="259137" cy="59883"/>
            <a:chOff x="7285383" y="884583"/>
            <a:chExt cx="989231" cy="228600"/>
          </a:xfrm>
        </p:grpSpPr>
        <p:sp>
          <p:nvSpPr>
            <p:cNvPr id="51" name="Oval 50">
              <a:extLst>
                <a:ext uri="{FF2B5EF4-FFF2-40B4-BE49-F238E27FC236}">
                  <a16:creationId xmlns:a16="http://schemas.microsoft.com/office/drawing/2014/main" id="{6E0EE37E-1788-1E50-F9C5-2888D0E72DE6}"/>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2" name="Oval 51">
              <a:extLst>
                <a:ext uri="{FF2B5EF4-FFF2-40B4-BE49-F238E27FC236}">
                  <a16:creationId xmlns:a16="http://schemas.microsoft.com/office/drawing/2014/main" id="{323DA0EA-2F66-C273-08CD-A7BBBFE3E02D}"/>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3" name="Oval 52">
              <a:extLst>
                <a:ext uri="{FF2B5EF4-FFF2-40B4-BE49-F238E27FC236}">
                  <a16:creationId xmlns:a16="http://schemas.microsoft.com/office/drawing/2014/main" id="{B588CE93-E195-F6E9-7208-E0CBACA8B978}"/>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54" name="Group 53">
            <a:extLst>
              <a:ext uri="{FF2B5EF4-FFF2-40B4-BE49-F238E27FC236}">
                <a16:creationId xmlns:a16="http://schemas.microsoft.com/office/drawing/2014/main" id="{3F53E38F-557E-D997-36E9-1E70152EFC8C}"/>
              </a:ext>
            </a:extLst>
          </p:cNvPr>
          <p:cNvGrpSpPr/>
          <p:nvPr/>
        </p:nvGrpSpPr>
        <p:grpSpPr>
          <a:xfrm rot="5400000">
            <a:off x="7463074" y="3894373"/>
            <a:ext cx="259137" cy="59883"/>
            <a:chOff x="7285383" y="884583"/>
            <a:chExt cx="989231" cy="228600"/>
          </a:xfrm>
        </p:grpSpPr>
        <p:sp>
          <p:nvSpPr>
            <p:cNvPr id="55" name="Oval 54">
              <a:extLst>
                <a:ext uri="{FF2B5EF4-FFF2-40B4-BE49-F238E27FC236}">
                  <a16:creationId xmlns:a16="http://schemas.microsoft.com/office/drawing/2014/main" id="{0B04B3B3-9CA0-D51B-D994-400835DBD0C1}"/>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Oval 55">
              <a:extLst>
                <a:ext uri="{FF2B5EF4-FFF2-40B4-BE49-F238E27FC236}">
                  <a16:creationId xmlns:a16="http://schemas.microsoft.com/office/drawing/2014/main" id="{D81C6A11-96FE-7A0D-ED15-D9DFC7F46DE0}"/>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7" name="Oval 56">
              <a:extLst>
                <a:ext uri="{FF2B5EF4-FFF2-40B4-BE49-F238E27FC236}">
                  <a16:creationId xmlns:a16="http://schemas.microsoft.com/office/drawing/2014/main" id="{ED8D4BB5-B80E-E4A5-45EC-A69A6FCEF40C}"/>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67" name="Group 66">
            <a:extLst>
              <a:ext uri="{FF2B5EF4-FFF2-40B4-BE49-F238E27FC236}">
                <a16:creationId xmlns:a16="http://schemas.microsoft.com/office/drawing/2014/main" id="{F9D0E88A-29C2-4184-F5D9-0B5A14738ECE}"/>
              </a:ext>
            </a:extLst>
          </p:cNvPr>
          <p:cNvGrpSpPr/>
          <p:nvPr/>
        </p:nvGrpSpPr>
        <p:grpSpPr>
          <a:xfrm rot="2700000">
            <a:off x="8578852" y="3009183"/>
            <a:ext cx="822167" cy="62400"/>
            <a:chOff x="9360014" y="3528307"/>
            <a:chExt cx="822167" cy="62400"/>
          </a:xfrm>
        </p:grpSpPr>
        <p:grpSp>
          <p:nvGrpSpPr>
            <p:cNvPr id="58" name="Group 57">
              <a:extLst>
                <a:ext uri="{FF2B5EF4-FFF2-40B4-BE49-F238E27FC236}">
                  <a16:creationId xmlns:a16="http://schemas.microsoft.com/office/drawing/2014/main" id="{CAC202B3-F03E-4206-653F-A7BB31301E78}"/>
                </a:ext>
              </a:extLst>
            </p:cNvPr>
            <p:cNvGrpSpPr/>
            <p:nvPr/>
          </p:nvGrpSpPr>
          <p:grpSpPr>
            <a:xfrm>
              <a:off x="9923044" y="3528307"/>
              <a:ext cx="259137" cy="59883"/>
              <a:chOff x="7285383" y="884583"/>
              <a:chExt cx="989231" cy="228600"/>
            </a:xfrm>
          </p:grpSpPr>
          <p:sp>
            <p:nvSpPr>
              <p:cNvPr id="59" name="Oval 58">
                <a:extLst>
                  <a:ext uri="{FF2B5EF4-FFF2-40B4-BE49-F238E27FC236}">
                    <a16:creationId xmlns:a16="http://schemas.microsoft.com/office/drawing/2014/main" id="{04A9B201-8E07-E33C-73FC-B1CA2C9570A1}"/>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0" name="Oval 59">
                <a:extLst>
                  <a:ext uri="{FF2B5EF4-FFF2-40B4-BE49-F238E27FC236}">
                    <a16:creationId xmlns:a16="http://schemas.microsoft.com/office/drawing/2014/main" id="{55156031-497B-3D6C-2AF5-074C54BE951A}"/>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Oval 60">
                <a:extLst>
                  <a:ext uri="{FF2B5EF4-FFF2-40B4-BE49-F238E27FC236}">
                    <a16:creationId xmlns:a16="http://schemas.microsoft.com/office/drawing/2014/main" id="{5FF00949-7CB1-8D10-A0AE-86781B786FEA}"/>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62" name="Group 61">
              <a:extLst>
                <a:ext uri="{FF2B5EF4-FFF2-40B4-BE49-F238E27FC236}">
                  <a16:creationId xmlns:a16="http://schemas.microsoft.com/office/drawing/2014/main" id="{5329E644-D2F0-6C50-67D5-4CA803305C33}"/>
                </a:ext>
              </a:extLst>
            </p:cNvPr>
            <p:cNvGrpSpPr/>
            <p:nvPr/>
          </p:nvGrpSpPr>
          <p:grpSpPr>
            <a:xfrm>
              <a:off x="9360014" y="3530824"/>
              <a:ext cx="259137" cy="59883"/>
              <a:chOff x="7285383" y="884583"/>
              <a:chExt cx="989231" cy="228600"/>
            </a:xfrm>
          </p:grpSpPr>
          <p:sp>
            <p:nvSpPr>
              <p:cNvPr id="63" name="Oval 62">
                <a:extLst>
                  <a:ext uri="{FF2B5EF4-FFF2-40B4-BE49-F238E27FC236}">
                    <a16:creationId xmlns:a16="http://schemas.microsoft.com/office/drawing/2014/main" id="{8A9F0768-08B3-48AB-C86B-EF020553D9DB}"/>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4" name="Oval 63">
                <a:extLst>
                  <a:ext uri="{FF2B5EF4-FFF2-40B4-BE49-F238E27FC236}">
                    <a16:creationId xmlns:a16="http://schemas.microsoft.com/office/drawing/2014/main" id="{D7EE3790-26C8-8EF3-C58D-ED635A45A05E}"/>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Oval 64">
                <a:extLst>
                  <a:ext uri="{FF2B5EF4-FFF2-40B4-BE49-F238E27FC236}">
                    <a16:creationId xmlns:a16="http://schemas.microsoft.com/office/drawing/2014/main" id="{1B90E9BA-E66B-77DC-F4FB-8144C405F056}"/>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66" name="TextBox 65">
            <a:extLst>
              <a:ext uri="{FF2B5EF4-FFF2-40B4-BE49-F238E27FC236}">
                <a16:creationId xmlns:a16="http://schemas.microsoft.com/office/drawing/2014/main" id="{000DC2CB-CEE6-27B8-DBC4-DAA8494E9254}"/>
              </a:ext>
            </a:extLst>
          </p:cNvPr>
          <p:cNvSpPr txBox="1"/>
          <p:nvPr/>
        </p:nvSpPr>
        <p:spPr>
          <a:xfrm>
            <a:off x="8848242" y="3794002"/>
            <a:ext cx="2443410" cy="307777"/>
          </a:xfrm>
          <a:prstGeom prst="rect">
            <a:avLst/>
          </a:prstGeom>
          <a:solidFill>
            <a:srgbClr val="FFFF00"/>
          </a:solidFill>
        </p:spPr>
        <p:txBody>
          <a:bodyPr wrap="square" lIns="0" tIns="0" rIns="0" bIns="0" rtlCol="0">
            <a:spAutoFit/>
          </a:bodyPr>
          <a:lstStyle/>
          <a:p>
            <a:r>
              <a:rPr lang="en-US" sz="2000" dirty="0"/>
              <a:t>P[k = N, t = Objective]</a:t>
            </a:r>
          </a:p>
        </p:txBody>
      </p:sp>
      <p:grpSp>
        <p:nvGrpSpPr>
          <p:cNvPr id="68" name="Group 67">
            <a:extLst>
              <a:ext uri="{FF2B5EF4-FFF2-40B4-BE49-F238E27FC236}">
                <a16:creationId xmlns:a16="http://schemas.microsoft.com/office/drawing/2014/main" id="{5BE22BBE-B9C1-9E36-BA0F-D6BE003A934D}"/>
              </a:ext>
            </a:extLst>
          </p:cNvPr>
          <p:cNvGrpSpPr/>
          <p:nvPr/>
        </p:nvGrpSpPr>
        <p:grpSpPr>
          <a:xfrm>
            <a:off x="10867568" y="2076862"/>
            <a:ext cx="259137" cy="59883"/>
            <a:chOff x="7285383" y="884583"/>
            <a:chExt cx="989231" cy="228600"/>
          </a:xfrm>
        </p:grpSpPr>
        <p:sp>
          <p:nvSpPr>
            <p:cNvPr id="69" name="Oval 68">
              <a:extLst>
                <a:ext uri="{FF2B5EF4-FFF2-40B4-BE49-F238E27FC236}">
                  <a16:creationId xmlns:a16="http://schemas.microsoft.com/office/drawing/2014/main" id="{8C1B2017-80C9-141C-E9A9-6DD059CD8FCF}"/>
                </a:ext>
              </a:extLst>
            </p:cNvPr>
            <p:cNvSpPr/>
            <p:nvPr/>
          </p:nvSpPr>
          <p:spPr>
            <a:xfrm>
              <a:off x="7285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0" name="Oval 69">
              <a:extLst>
                <a:ext uri="{FF2B5EF4-FFF2-40B4-BE49-F238E27FC236}">
                  <a16:creationId xmlns:a16="http://schemas.microsoft.com/office/drawing/2014/main" id="{CB43F91F-C019-3151-F064-7DFA7B5CC0E8}"/>
                </a:ext>
              </a:extLst>
            </p:cNvPr>
            <p:cNvSpPr/>
            <p:nvPr/>
          </p:nvSpPr>
          <p:spPr>
            <a:xfrm>
              <a:off x="7666383"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Oval 70">
              <a:extLst>
                <a:ext uri="{FF2B5EF4-FFF2-40B4-BE49-F238E27FC236}">
                  <a16:creationId xmlns:a16="http://schemas.microsoft.com/office/drawing/2014/main" id="{6B9BAB8A-C3B5-7D31-4277-205CDF867450}"/>
                </a:ext>
              </a:extLst>
            </p:cNvPr>
            <p:cNvSpPr/>
            <p:nvPr/>
          </p:nvSpPr>
          <p:spPr>
            <a:xfrm>
              <a:off x="8046014" y="884583"/>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2" name="TextBox 71">
            <a:extLst>
              <a:ext uri="{FF2B5EF4-FFF2-40B4-BE49-F238E27FC236}">
                <a16:creationId xmlns:a16="http://schemas.microsoft.com/office/drawing/2014/main" id="{FB5C6B3F-11DC-320E-1909-F2E74B7FF27C}"/>
              </a:ext>
            </a:extLst>
          </p:cNvPr>
          <p:cNvSpPr txBox="1"/>
          <p:nvPr/>
        </p:nvSpPr>
        <p:spPr>
          <a:xfrm>
            <a:off x="864358" y="4348140"/>
            <a:ext cx="6477001" cy="461665"/>
          </a:xfrm>
          <a:prstGeom prst="rect">
            <a:avLst/>
          </a:prstGeom>
          <a:noFill/>
        </p:spPr>
        <p:txBody>
          <a:bodyPr wrap="square" rtlCol="0">
            <a:spAutoFit/>
          </a:bodyPr>
          <a:lstStyle/>
          <a:p>
            <a:r>
              <a:rPr lang="en-US" sz="2400" b="1" dirty="0"/>
              <a:t>Find recurrence relations between sub-problems:</a:t>
            </a:r>
          </a:p>
        </p:txBody>
      </p:sp>
      <p:pic>
        <p:nvPicPr>
          <p:cNvPr id="76" name="Picture 75">
            <a:extLst>
              <a:ext uri="{FF2B5EF4-FFF2-40B4-BE49-F238E27FC236}">
                <a16:creationId xmlns:a16="http://schemas.microsoft.com/office/drawing/2014/main" id="{7D688367-9F7B-C8FF-F58D-499C2DBF10F9}"/>
              </a:ext>
            </a:extLst>
          </p:cNvPr>
          <p:cNvPicPr>
            <a:picLocks noChangeAspect="1"/>
          </p:cNvPicPr>
          <p:nvPr/>
        </p:nvPicPr>
        <p:blipFill>
          <a:blip r:embed="rId5"/>
          <a:stretch>
            <a:fillRect/>
          </a:stretch>
        </p:blipFill>
        <p:spPr>
          <a:xfrm>
            <a:off x="2161795" y="4965601"/>
            <a:ext cx="3922439" cy="1795894"/>
          </a:xfrm>
          <a:prstGeom prst="rect">
            <a:avLst/>
          </a:prstGeom>
        </p:spPr>
      </p:pic>
      <p:sp>
        <p:nvSpPr>
          <p:cNvPr id="3" name="TextBox 2">
            <a:extLst>
              <a:ext uri="{FF2B5EF4-FFF2-40B4-BE49-F238E27FC236}">
                <a16:creationId xmlns:a16="http://schemas.microsoft.com/office/drawing/2014/main" id="{E467D72C-5344-D31B-E816-D67A4D64B755}"/>
              </a:ext>
            </a:extLst>
          </p:cNvPr>
          <p:cNvSpPr txBox="1"/>
          <p:nvPr/>
        </p:nvSpPr>
        <p:spPr>
          <a:xfrm>
            <a:off x="1195063" y="5061647"/>
            <a:ext cx="899127" cy="461665"/>
          </a:xfrm>
          <a:prstGeom prst="rect">
            <a:avLst/>
          </a:prstGeom>
          <a:noFill/>
        </p:spPr>
        <p:txBody>
          <a:bodyPr wrap="square" rtlCol="0">
            <a:spAutoFit/>
          </a:bodyPr>
          <a:lstStyle/>
          <a:p>
            <a:r>
              <a:rPr lang="en-US" sz="2400" dirty="0"/>
              <a:t>e.g.,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CF2288-A797-CA29-C8B7-A9A87215D734}"/>
                  </a:ext>
                </a:extLst>
              </p:cNvPr>
              <p:cNvSpPr txBox="1"/>
              <p:nvPr/>
            </p:nvSpPr>
            <p:spPr>
              <a:xfrm>
                <a:off x="6507437" y="5337742"/>
                <a:ext cx="4559384" cy="837537"/>
              </a:xfrm>
              <a:prstGeom prst="rect">
                <a:avLst/>
              </a:prstGeom>
              <a:noFill/>
            </p:spPr>
            <p:txBody>
              <a:bodyPr wrap="square">
                <a:spAutoFit/>
              </a:bodyPr>
              <a:lstStyle/>
              <a:p>
                <a:r>
                  <a:rPr lang="en-US" sz="2400" dirty="0"/>
                  <a:t>If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𝑡h</m:t>
                        </m:r>
                      </m:sup>
                    </m:sSup>
                  </m:oMath>
                </a14:m>
                <a:r>
                  <a:rPr lang="en-US" sz="2400" dirty="0"/>
                  <a:t> tensor is not selected, then P[k, t] will fall back to P[k-1,t].</a:t>
                </a:r>
              </a:p>
            </p:txBody>
          </p:sp>
        </mc:Choice>
        <mc:Fallback xmlns="">
          <p:sp>
            <p:nvSpPr>
              <p:cNvPr id="8" name="TextBox 7">
                <a:extLst>
                  <a:ext uri="{FF2B5EF4-FFF2-40B4-BE49-F238E27FC236}">
                    <a16:creationId xmlns:a16="http://schemas.microsoft.com/office/drawing/2014/main" id="{EECF2288-A797-CA29-C8B7-A9A87215D734}"/>
                  </a:ext>
                </a:extLst>
              </p:cNvPr>
              <p:cNvSpPr txBox="1">
                <a:spLocks noRot="1" noChangeAspect="1" noMove="1" noResize="1" noEditPoints="1" noAdjustHandles="1" noChangeArrowheads="1" noChangeShapeType="1" noTextEdit="1"/>
              </p:cNvSpPr>
              <p:nvPr/>
            </p:nvSpPr>
            <p:spPr>
              <a:xfrm>
                <a:off x="6507437" y="5337742"/>
                <a:ext cx="4559384" cy="837537"/>
              </a:xfrm>
              <a:prstGeom prst="rect">
                <a:avLst/>
              </a:prstGeom>
              <a:blipFill>
                <a:blip r:embed="rId6"/>
                <a:stretch>
                  <a:fillRect l="-2005" t="-5109" b="-16058"/>
                </a:stretch>
              </a:blipFill>
            </p:spPr>
            <p:txBody>
              <a:bodyPr/>
              <a:lstStyle/>
              <a:p>
                <a:r>
                  <a:rPr lang="en-US">
                    <a:noFill/>
                  </a:rPr>
                  <a:t> </a:t>
                </a:r>
              </a:p>
            </p:txBody>
          </p:sp>
        </mc:Fallback>
      </mc:AlternateContent>
    </p:spTree>
    <p:extLst>
      <p:ext uri="{BB962C8B-B14F-4D97-AF65-F5344CB8AC3E}">
        <p14:creationId xmlns:p14="http://schemas.microsoft.com/office/powerpoint/2010/main" val="219166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par>
                                <p:cTn id="86" presetID="10" presetClass="entr" presetSubtype="0"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fade">
                                      <p:cBhvr>
                                        <p:cTn id="91" dur="500"/>
                                        <p:tgtEl>
                                          <p:spTgt spid="67"/>
                                        </p:tgtEl>
                                      </p:cBhvr>
                                    </p:animEffect>
                                  </p:childTnLst>
                                </p:cTn>
                              </p:par>
                              <p:par>
                                <p:cTn id="92" presetID="10" presetClass="entr" presetSubtype="0" fill="hold"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500"/>
                                        <p:tgtEl>
                                          <p:spTgt spid="6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500"/>
                                        <p:tgtEl>
                                          <p:spTgt spid="72"/>
                                        </p:tgtEl>
                                      </p:cBhvr>
                                    </p:animEffect>
                                  </p:childTnLst>
                                </p:cTn>
                              </p:par>
                              <p:par>
                                <p:cTn id="103" presetID="10" presetClass="entr" presetSubtype="0" fill="hold" nodeType="with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fade">
                                      <p:cBhvr>
                                        <p:cTn id="105" dur="500"/>
                                        <p:tgtEl>
                                          <p:spTgt spid="7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8"/>
                                        </p:tgtEl>
                                        <p:attrNameLst>
                                          <p:attrName>style.visibility</p:attrName>
                                        </p:attrNameLst>
                                      </p:cBhvr>
                                      <p:to>
                                        <p:strVal val="visible"/>
                                      </p:to>
                                    </p:set>
                                    <p:animEffect transition="in" filter="fade">
                                      <p:cBhvr>
                                        <p:cTn id="1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33" grpId="0"/>
      <p:bldP spid="34" grpId="0" animBg="1"/>
      <p:bldP spid="35" grpId="0"/>
      <p:bldP spid="37" grpId="0" animBg="1"/>
      <p:bldP spid="39" grpId="0" animBg="1"/>
      <p:bldP spid="42" grpId="0" animBg="1"/>
      <p:bldP spid="43" grpId="0"/>
      <p:bldP spid="46" grpId="0"/>
      <p:bldP spid="47" grpId="0"/>
      <p:bldP spid="48" grpId="0"/>
      <p:bldP spid="49" grpId="0" animBg="1"/>
      <p:bldP spid="66" grpId="0" animBg="1"/>
      <p:bldP spid="72" grpId="0"/>
      <p:bldP spid="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0495-4AAC-CC16-45E3-0923F6245F3E}"/>
              </a:ext>
            </a:extLst>
          </p:cNvPr>
          <p:cNvSpPr>
            <a:spLocks noGrp="1"/>
          </p:cNvSpPr>
          <p:nvPr>
            <p:ph type="title"/>
          </p:nvPr>
        </p:nvSpPr>
        <p:spPr/>
        <p:txBody>
          <a:bodyPr>
            <a:normAutofit/>
          </a:bodyPr>
          <a:lstStyle/>
          <a:p>
            <a:r>
              <a:rPr lang="en-US" sz="3600" dirty="0"/>
              <a:t>Putting them together</a:t>
            </a:r>
          </a:p>
        </p:txBody>
      </p:sp>
      <p:sp>
        <p:nvSpPr>
          <p:cNvPr id="5" name="Rectangle: Rounded Corners 4">
            <a:extLst>
              <a:ext uri="{FF2B5EF4-FFF2-40B4-BE49-F238E27FC236}">
                <a16:creationId xmlns:a16="http://schemas.microsoft.com/office/drawing/2014/main" id="{15B6C5CB-13D8-8FBF-1614-A7A88AA1C478}"/>
              </a:ext>
            </a:extLst>
          </p:cNvPr>
          <p:cNvSpPr/>
          <p:nvPr/>
        </p:nvSpPr>
        <p:spPr>
          <a:xfrm>
            <a:off x="519527" y="1649503"/>
            <a:ext cx="4299694" cy="4591455"/>
          </a:xfrm>
          <a:prstGeom prst="roundRect">
            <a:avLst>
              <a:gd name="adj" fmla="val 3467"/>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04571AC1-0003-B984-4E88-371F831C47FF}"/>
              </a:ext>
            </a:extLst>
          </p:cNvPr>
          <p:cNvSpPr/>
          <p:nvPr/>
        </p:nvSpPr>
        <p:spPr>
          <a:xfrm>
            <a:off x="858425" y="3134171"/>
            <a:ext cx="678198" cy="232825"/>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EA9E545F-7D43-8782-4E49-5FE0D1574EB4}"/>
              </a:ext>
            </a:extLst>
          </p:cNvPr>
          <p:cNvSpPr/>
          <p:nvPr/>
        </p:nvSpPr>
        <p:spPr>
          <a:xfrm>
            <a:off x="858424" y="3638626"/>
            <a:ext cx="678198" cy="232825"/>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07A03FA3-CCAF-EEE0-E579-292D3E073793}"/>
              </a:ext>
            </a:extLst>
          </p:cNvPr>
          <p:cNvSpPr/>
          <p:nvPr/>
        </p:nvSpPr>
        <p:spPr>
          <a:xfrm>
            <a:off x="858424" y="4143081"/>
            <a:ext cx="678198" cy="232825"/>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B271A36A-F66A-1989-9AB6-D2E35CF06042}"/>
              </a:ext>
            </a:extLst>
          </p:cNvPr>
          <p:cNvCxnSpPr>
            <a:cxnSpLocks/>
            <a:stCxn id="6" idx="2"/>
            <a:endCxn id="7" idx="0"/>
          </p:cNvCxnSpPr>
          <p:nvPr/>
        </p:nvCxnSpPr>
        <p:spPr>
          <a:xfrm flipH="1">
            <a:off x="1197524" y="3366996"/>
            <a:ext cx="0" cy="271630"/>
          </a:xfrm>
          <a:prstGeom prst="straightConnector1">
            <a:avLst/>
          </a:prstGeom>
          <a:noFill/>
          <a:ln w="38100" cap="flat" cmpd="sng" algn="ctr">
            <a:solidFill>
              <a:sysClr val="windowText" lastClr="000000"/>
            </a:solidFill>
            <a:prstDash val="solid"/>
            <a:miter lim="800000"/>
            <a:tailEnd type="triangle"/>
          </a:ln>
          <a:effectLst/>
        </p:spPr>
      </p:cxnSp>
      <p:cxnSp>
        <p:nvCxnSpPr>
          <p:cNvPr id="10" name="Straight Arrow Connector 9">
            <a:extLst>
              <a:ext uri="{FF2B5EF4-FFF2-40B4-BE49-F238E27FC236}">
                <a16:creationId xmlns:a16="http://schemas.microsoft.com/office/drawing/2014/main" id="{E67887D5-45B7-5726-EDE7-2C2D35A00C52}"/>
              </a:ext>
            </a:extLst>
          </p:cNvPr>
          <p:cNvCxnSpPr>
            <a:cxnSpLocks/>
            <a:stCxn id="7" idx="2"/>
            <a:endCxn id="8" idx="0"/>
          </p:cNvCxnSpPr>
          <p:nvPr/>
        </p:nvCxnSpPr>
        <p:spPr>
          <a:xfrm>
            <a:off x="1197524" y="3871451"/>
            <a:ext cx="0" cy="271630"/>
          </a:xfrm>
          <a:prstGeom prst="straightConnector1">
            <a:avLst/>
          </a:prstGeom>
          <a:no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55945C86-A024-9C77-8EC6-884269559015}"/>
              </a:ext>
            </a:extLst>
          </p:cNvPr>
          <p:cNvCxnSpPr>
            <a:cxnSpLocks/>
          </p:cNvCxnSpPr>
          <p:nvPr/>
        </p:nvCxnSpPr>
        <p:spPr>
          <a:xfrm>
            <a:off x="1197523" y="2972126"/>
            <a:ext cx="0" cy="162044"/>
          </a:xfrm>
          <a:prstGeom prst="straightConnector1">
            <a:avLst/>
          </a:prstGeom>
          <a:noFill/>
          <a:ln w="38100" cap="flat" cmpd="sng" algn="ctr">
            <a:solidFill>
              <a:sysClr val="windowText" lastClr="000000"/>
            </a:solidFill>
            <a:prstDash val="solid"/>
            <a:miter lim="800000"/>
            <a:tailEnd type="triangle"/>
          </a:ln>
          <a:effectLst/>
        </p:spPr>
      </p:cxnSp>
      <p:sp>
        <p:nvSpPr>
          <p:cNvPr id="12" name="Rectangle 11">
            <a:extLst>
              <a:ext uri="{FF2B5EF4-FFF2-40B4-BE49-F238E27FC236}">
                <a16:creationId xmlns:a16="http://schemas.microsoft.com/office/drawing/2014/main" id="{42A75E15-55D9-1C5B-495D-B054D764D412}"/>
              </a:ext>
            </a:extLst>
          </p:cNvPr>
          <p:cNvSpPr/>
          <p:nvPr/>
        </p:nvSpPr>
        <p:spPr>
          <a:xfrm>
            <a:off x="2130826" y="3066747"/>
            <a:ext cx="339099" cy="229108"/>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05F74D2-95F0-32B1-04BE-FD8E124DFBD0}"/>
              </a:ext>
            </a:extLst>
          </p:cNvPr>
          <p:cNvSpPr/>
          <p:nvPr/>
        </p:nvSpPr>
        <p:spPr>
          <a:xfrm>
            <a:off x="2130826" y="3344641"/>
            <a:ext cx="339099" cy="84280"/>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Left Brace 13">
            <a:extLst>
              <a:ext uri="{FF2B5EF4-FFF2-40B4-BE49-F238E27FC236}">
                <a16:creationId xmlns:a16="http://schemas.microsoft.com/office/drawing/2014/main" id="{880FF1A9-C824-D2E8-80B2-22938562AEEE}"/>
              </a:ext>
            </a:extLst>
          </p:cNvPr>
          <p:cNvSpPr/>
          <p:nvPr/>
        </p:nvSpPr>
        <p:spPr>
          <a:xfrm>
            <a:off x="1993942" y="3031177"/>
            <a:ext cx="118217" cy="420379"/>
          </a:xfrm>
          <a:prstGeom prst="leftBrace">
            <a:avLst>
              <a:gd name="adj1" fmla="val 19047"/>
              <a:gd name="adj2" fmla="val 50000"/>
            </a:avLst>
          </a:prstGeom>
          <a:noFill/>
          <a:ln w="38100" cap="flat" cmpd="sng" algn="ctr">
            <a:solidFill>
              <a:sysClr val="window" lastClr="FFFFFF">
                <a:lumMod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5438419-D67C-9F95-723E-F9E500E9501E}"/>
              </a:ext>
            </a:extLst>
          </p:cNvPr>
          <p:cNvSpPr/>
          <p:nvPr/>
        </p:nvSpPr>
        <p:spPr>
          <a:xfrm>
            <a:off x="2130826" y="3573952"/>
            <a:ext cx="339099" cy="144828"/>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B7101BB-16D4-EA26-E82D-AE7EFBBA9C8F}"/>
              </a:ext>
            </a:extLst>
          </p:cNvPr>
          <p:cNvSpPr/>
          <p:nvPr/>
        </p:nvSpPr>
        <p:spPr>
          <a:xfrm>
            <a:off x="2130826" y="3791297"/>
            <a:ext cx="339099" cy="144828"/>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Left Brace 16">
            <a:extLst>
              <a:ext uri="{FF2B5EF4-FFF2-40B4-BE49-F238E27FC236}">
                <a16:creationId xmlns:a16="http://schemas.microsoft.com/office/drawing/2014/main" id="{FB7E3605-346E-9AA6-AF77-888B11E50DD0}"/>
              </a:ext>
            </a:extLst>
          </p:cNvPr>
          <p:cNvSpPr/>
          <p:nvPr/>
        </p:nvSpPr>
        <p:spPr>
          <a:xfrm>
            <a:off x="1993942" y="3538382"/>
            <a:ext cx="118217" cy="420379"/>
          </a:xfrm>
          <a:prstGeom prst="leftBrace">
            <a:avLst>
              <a:gd name="adj1" fmla="val 19047"/>
              <a:gd name="adj2" fmla="val 50000"/>
            </a:avLst>
          </a:prstGeom>
          <a:noFill/>
          <a:ln w="38100" cap="flat" cmpd="sng" algn="ctr">
            <a:solidFill>
              <a:sysClr val="window" lastClr="FFFFFF">
                <a:lumMod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6ED793D-4792-4C11-3D29-E712EDAA3C19}"/>
              </a:ext>
            </a:extLst>
          </p:cNvPr>
          <p:cNvSpPr/>
          <p:nvPr/>
        </p:nvSpPr>
        <p:spPr>
          <a:xfrm>
            <a:off x="2130826" y="4146799"/>
            <a:ext cx="339099" cy="229108"/>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Left Brace 18">
            <a:extLst>
              <a:ext uri="{FF2B5EF4-FFF2-40B4-BE49-F238E27FC236}">
                <a16:creationId xmlns:a16="http://schemas.microsoft.com/office/drawing/2014/main" id="{61C5797E-5D55-B115-2BC9-EE0E9CED71B9}"/>
              </a:ext>
            </a:extLst>
          </p:cNvPr>
          <p:cNvSpPr/>
          <p:nvPr/>
        </p:nvSpPr>
        <p:spPr>
          <a:xfrm>
            <a:off x="1993942" y="4042837"/>
            <a:ext cx="118217" cy="420379"/>
          </a:xfrm>
          <a:prstGeom prst="leftBrace">
            <a:avLst>
              <a:gd name="adj1" fmla="val 19047"/>
              <a:gd name="adj2" fmla="val 50000"/>
            </a:avLst>
          </a:prstGeom>
          <a:noFill/>
          <a:ln w="38100" cap="flat" cmpd="sng" algn="ctr">
            <a:solidFill>
              <a:sysClr val="window" lastClr="FFFFFF">
                <a:lumMod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E9DBF050-56D4-3537-8F34-EA0C8AB2C9A0}"/>
              </a:ext>
            </a:extLst>
          </p:cNvPr>
          <p:cNvSpPr txBox="1"/>
          <p:nvPr/>
        </p:nvSpPr>
        <p:spPr>
          <a:xfrm>
            <a:off x="1782391" y="2622741"/>
            <a:ext cx="1116417" cy="369332"/>
          </a:xfrm>
          <a:prstGeom prst="rect">
            <a:avLst/>
          </a:prstGeom>
          <a:noFill/>
        </p:spPr>
        <p:txBody>
          <a:bodyPr wrap="square" rtlCol="0">
            <a:spAutoFit/>
          </a:bodyPr>
          <a:lstStyle/>
          <a:p>
            <a:pPr algn="ctr" defTabSz="457200"/>
            <a:r>
              <a:rPr lang="en-US" b="1" dirty="0">
                <a:solidFill>
                  <a:srgbClr val="FF0000"/>
                </a:solidFill>
                <a:latin typeface="Arial" panose="020B0604020202020204" pitchFamily="34" charset="0"/>
                <a:cs typeface="Arial" panose="020B0604020202020204" pitchFamily="34" charset="0"/>
              </a:rPr>
              <a:t>Tensors</a:t>
            </a:r>
          </a:p>
        </p:txBody>
      </p:sp>
      <p:sp>
        <p:nvSpPr>
          <p:cNvPr id="21" name="Left Brace 20">
            <a:extLst>
              <a:ext uri="{FF2B5EF4-FFF2-40B4-BE49-F238E27FC236}">
                <a16:creationId xmlns:a16="http://schemas.microsoft.com/office/drawing/2014/main" id="{BC87E635-B844-EC75-941D-5DCE2610A46B}"/>
              </a:ext>
            </a:extLst>
          </p:cNvPr>
          <p:cNvSpPr/>
          <p:nvPr/>
        </p:nvSpPr>
        <p:spPr>
          <a:xfrm flipH="1">
            <a:off x="2510369" y="3014754"/>
            <a:ext cx="118216" cy="1480569"/>
          </a:xfrm>
          <a:prstGeom prst="leftBrace">
            <a:avLst>
              <a:gd name="adj1" fmla="val 19047"/>
              <a:gd name="adj2" fmla="val 50000"/>
            </a:avLst>
          </a:prstGeom>
          <a:noFill/>
          <a:ln w="38100" cap="flat" cmpd="sng" algn="ctr">
            <a:solidFill>
              <a:sysClr val="window" lastClr="FFFFFF">
                <a:lumMod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E93D8D2E-9CBD-C83B-556E-E84F809258F5}"/>
              </a:ext>
            </a:extLst>
          </p:cNvPr>
          <p:cNvGrpSpPr/>
          <p:nvPr/>
        </p:nvGrpSpPr>
        <p:grpSpPr>
          <a:xfrm rot="5400000" flipV="1">
            <a:off x="1122923" y="4502168"/>
            <a:ext cx="144826" cy="31667"/>
            <a:chOff x="4229100" y="5067300"/>
            <a:chExt cx="1117600" cy="254000"/>
          </a:xfrm>
        </p:grpSpPr>
        <p:sp>
          <p:nvSpPr>
            <p:cNvPr id="23" name="Oval 22">
              <a:extLst>
                <a:ext uri="{FF2B5EF4-FFF2-40B4-BE49-F238E27FC236}">
                  <a16:creationId xmlns:a16="http://schemas.microsoft.com/office/drawing/2014/main" id="{5E56E2FB-8ADA-40E2-A625-9D8D33D063C3}"/>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04695D31-E9D0-D8E7-2E3F-4EE7AB212932}"/>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473B2C53-DF80-677D-C3F3-80066ECB1C7F}"/>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37CA5472-DC3E-D72B-FF95-310C5A987FA6}"/>
              </a:ext>
            </a:extLst>
          </p:cNvPr>
          <p:cNvSpPr txBox="1"/>
          <p:nvPr/>
        </p:nvSpPr>
        <p:spPr>
          <a:xfrm>
            <a:off x="3093343" y="2948896"/>
            <a:ext cx="1479299" cy="584775"/>
          </a:xfrm>
          <a:prstGeom prst="rect">
            <a:avLst/>
          </a:prstGeom>
          <a:noFill/>
        </p:spPr>
        <p:txBody>
          <a:bodyPr wrap="square" rtlCol="0">
            <a:spAutoFit/>
          </a:bodyPr>
          <a:lstStyle/>
          <a:p>
            <a:pPr algn="ctr" defTabSz="457200"/>
            <a:r>
              <a:rPr lang="en-US" sz="1600" b="1" dirty="0">
                <a:solidFill>
                  <a:srgbClr val="FF0000"/>
                </a:solidFill>
                <a:latin typeface="Arial" panose="020B0604020202020204" pitchFamily="34" charset="0"/>
                <a:cs typeface="Arial" panose="020B0604020202020204" pitchFamily="34" charset="0"/>
              </a:rPr>
              <a:t>Tensor-level Graph</a:t>
            </a:r>
          </a:p>
        </p:txBody>
      </p:sp>
      <p:sp>
        <p:nvSpPr>
          <p:cNvPr id="29" name="Rectangle 28">
            <a:extLst>
              <a:ext uri="{FF2B5EF4-FFF2-40B4-BE49-F238E27FC236}">
                <a16:creationId xmlns:a16="http://schemas.microsoft.com/office/drawing/2014/main" id="{8D7DAA5F-3B70-342C-7E60-A948882DBDEF}"/>
              </a:ext>
            </a:extLst>
          </p:cNvPr>
          <p:cNvSpPr/>
          <p:nvPr/>
        </p:nvSpPr>
        <p:spPr>
          <a:xfrm rot="16200000">
            <a:off x="3580008" y="3707221"/>
            <a:ext cx="352472" cy="81082"/>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F2E29B04-7C43-D1F8-9E41-4F8A2D157448}"/>
              </a:ext>
            </a:extLst>
          </p:cNvPr>
          <p:cNvCxnSpPr>
            <a:cxnSpLocks/>
            <a:stCxn id="28" idx="2"/>
            <a:endCxn id="29" idx="0"/>
          </p:cNvCxnSpPr>
          <p:nvPr/>
        </p:nvCxnSpPr>
        <p:spPr>
          <a:xfrm rot="16200000">
            <a:off x="3622471" y="3654530"/>
            <a:ext cx="0" cy="186464"/>
          </a:xfrm>
          <a:prstGeom prst="straightConnector1">
            <a:avLst/>
          </a:prstGeom>
          <a:noFill/>
          <a:ln w="38100" cap="flat" cmpd="sng" algn="ctr">
            <a:solidFill>
              <a:sysClr val="windowText" lastClr="000000"/>
            </a:solidFill>
            <a:prstDash val="solid"/>
            <a:miter lim="800000"/>
            <a:tailEnd type="triangle"/>
          </a:ln>
          <a:effectLst/>
        </p:spPr>
      </p:cxnSp>
      <p:sp>
        <p:nvSpPr>
          <p:cNvPr id="31" name="Rectangle 30">
            <a:extLst>
              <a:ext uri="{FF2B5EF4-FFF2-40B4-BE49-F238E27FC236}">
                <a16:creationId xmlns:a16="http://schemas.microsoft.com/office/drawing/2014/main" id="{7C038692-62D5-7EA6-1B28-E7AC82D27C2C}"/>
              </a:ext>
            </a:extLst>
          </p:cNvPr>
          <p:cNvSpPr/>
          <p:nvPr/>
        </p:nvSpPr>
        <p:spPr>
          <a:xfrm rot="16200000">
            <a:off x="3858872" y="3678095"/>
            <a:ext cx="352472" cy="139334"/>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Arrow Connector 31">
            <a:extLst>
              <a:ext uri="{FF2B5EF4-FFF2-40B4-BE49-F238E27FC236}">
                <a16:creationId xmlns:a16="http://schemas.microsoft.com/office/drawing/2014/main" id="{61CCA18E-75EB-43A7-9C77-2F4867B881FC}"/>
              </a:ext>
            </a:extLst>
          </p:cNvPr>
          <p:cNvCxnSpPr>
            <a:cxnSpLocks/>
            <a:stCxn id="29" idx="2"/>
            <a:endCxn id="31" idx="0"/>
          </p:cNvCxnSpPr>
          <p:nvPr/>
        </p:nvCxnSpPr>
        <p:spPr>
          <a:xfrm rot="16200000">
            <a:off x="3881113" y="3663434"/>
            <a:ext cx="0" cy="168656"/>
          </a:xfrm>
          <a:prstGeom prst="straightConnector1">
            <a:avLst/>
          </a:prstGeom>
          <a:noFill/>
          <a:ln w="38100" cap="flat" cmpd="sng" algn="ctr">
            <a:solidFill>
              <a:sysClr val="windowText" lastClr="000000"/>
            </a:solidFill>
            <a:prstDash val="solid"/>
            <a:miter lim="800000"/>
            <a:tailEnd type="triangle"/>
          </a:ln>
          <a:effectLst/>
        </p:spPr>
      </p:cxnSp>
      <p:sp>
        <p:nvSpPr>
          <p:cNvPr id="33" name="Rectangle 32">
            <a:extLst>
              <a:ext uri="{FF2B5EF4-FFF2-40B4-BE49-F238E27FC236}">
                <a16:creationId xmlns:a16="http://schemas.microsoft.com/office/drawing/2014/main" id="{2949D817-66C0-BC1C-551C-0E7A5BAC8CCD}"/>
              </a:ext>
            </a:extLst>
          </p:cNvPr>
          <p:cNvSpPr/>
          <p:nvPr/>
        </p:nvSpPr>
        <p:spPr>
          <a:xfrm rot="16200000">
            <a:off x="4166861" y="3679714"/>
            <a:ext cx="352472" cy="139334"/>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885307B0-58F8-0417-746A-6199721F5660}"/>
              </a:ext>
            </a:extLst>
          </p:cNvPr>
          <p:cNvCxnSpPr>
            <a:cxnSpLocks/>
            <a:stCxn id="31" idx="2"/>
            <a:endCxn id="33" idx="0"/>
          </p:cNvCxnSpPr>
          <p:nvPr/>
        </p:nvCxnSpPr>
        <p:spPr>
          <a:xfrm rot="16200000" flipH="1">
            <a:off x="4188292" y="3664244"/>
            <a:ext cx="1619" cy="168656"/>
          </a:xfrm>
          <a:prstGeom prst="straightConnector1">
            <a:avLst/>
          </a:prstGeom>
          <a:noFill/>
          <a:ln w="38100" cap="flat" cmpd="sng" algn="ctr">
            <a:solidFill>
              <a:sysClr val="windowText" lastClr="000000"/>
            </a:solidFill>
            <a:prstDash val="solid"/>
            <a:miter lim="800000"/>
            <a:tailEnd type="triangle"/>
          </a:ln>
          <a:effectLst/>
        </p:spPr>
      </p:cxnSp>
      <p:grpSp>
        <p:nvGrpSpPr>
          <p:cNvPr id="35" name="Group 34">
            <a:extLst>
              <a:ext uri="{FF2B5EF4-FFF2-40B4-BE49-F238E27FC236}">
                <a16:creationId xmlns:a16="http://schemas.microsoft.com/office/drawing/2014/main" id="{C103382B-BCEB-8727-7CAF-C3B46AE27C53}"/>
              </a:ext>
            </a:extLst>
          </p:cNvPr>
          <p:cNvGrpSpPr/>
          <p:nvPr/>
        </p:nvGrpSpPr>
        <p:grpSpPr>
          <a:xfrm flipV="1">
            <a:off x="4540976" y="3732924"/>
            <a:ext cx="139332" cy="32915"/>
            <a:chOff x="4229100" y="5067300"/>
            <a:chExt cx="1117600" cy="254000"/>
          </a:xfrm>
        </p:grpSpPr>
        <p:sp>
          <p:nvSpPr>
            <p:cNvPr id="37" name="Oval 36">
              <a:extLst>
                <a:ext uri="{FF2B5EF4-FFF2-40B4-BE49-F238E27FC236}">
                  <a16:creationId xmlns:a16="http://schemas.microsoft.com/office/drawing/2014/main" id="{6F81A99C-8241-4000-1C54-B2984D224B2E}"/>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1C1C480-154D-3276-D4C6-D13455EF5BA3}"/>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83FC9FD4-E44F-5D34-B3B2-9213546FF265}"/>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36" name="Straight Arrow Connector 35">
            <a:extLst>
              <a:ext uri="{FF2B5EF4-FFF2-40B4-BE49-F238E27FC236}">
                <a16:creationId xmlns:a16="http://schemas.microsoft.com/office/drawing/2014/main" id="{79D1E91E-7F6A-0C8B-88F3-1DE5F3F06E08}"/>
              </a:ext>
            </a:extLst>
          </p:cNvPr>
          <p:cNvCxnSpPr>
            <a:cxnSpLocks/>
          </p:cNvCxnSpPr>
          <p:nvPr/>
        </p:nvCxnSpPr>
        <p:spPr>
          <a:xfrm rot="16200000" flipH="1">
            <a:off x="3216075" y="3664244"/>
            <a:ext cx="1619" cy="168656"/>
          </a:xfrm>
          <a:prstGeom prst="straightConnector1">
            <a:avLst/>
          </a:prstGeom>
          <a:noFill/>
          <a:ln w="38100" cap="flat" cmpd="sng" algn="ctr">
            <a:solidFill>
              <a:sysClr val="windowText" lastClr="000000"/>
            </a:solidFill>
            <a:prstDash val="solid"/>
            <a:miter lim="800000"/>
            <a:tailEnd type="triangle"/>
          </a:ln>
          <a:effectLst/>
        </p:spPr>
      </p:cxnSp>
      <p:sp>
        <p:nvSpPr>
          <p:cNvPr id="40" name="TextBox 39">
            <a:extLst>
              <a:ext uri="{FF2B5EF4-FFF2-40B4-BE49-F238E27FC236}">
                <a16:creationId xmlns:a16="http://schemas.microsoft.com/office/drawing/2014/main" id="{D9C61ECB-DE7E-D03E-6131-CC1EA5AD9C46}"/>
              </a:ext>
            </a:extLst>
          </p:cNvPr>
          <p:cNvSpPr txBox="1"/>
          <p:nvPr/>
        </p:nvSpPr>
        <p:spPr>
          <a:xfrm>
            <a:off x="821392" y="3124074"/>
            <a:ext cx="721566" cy="261610"/>
          </a:xfrm>
          <a:prstGeom prst="rect">
            <a:avLst/>
          </a:prstGeom>
          <a:noFill/>
        </p:spPr>
        <p:txBody>
          <a:bodyPr wrap="square" rtlCol="0">
            <a:spAutoFit/>
          </a:bodyPr>
          <a:lstStyle/>
          <a:p>
            <a:pPr algn="ctr" defTabSz="457200"/>
            <a:r>
              <a:rPr lang="en-US" sz="1100" dirty="0">
                <a:solidFill>
                  <a:prstClr val="black"/>
                </a:solidFill>
                <a:latin typeface="Arial" panose="020B0604020202020204" pitchFamily="34" charset="0"/>
                <a:cs typeface="Arial" panose="020B0604020202020204" pitchFamily="34" charset="0"/>
              </a:rPr>
              <a:t>Layer 1</a:t>
            </a:r>
          </a:p>
        </p:txBody>
      </p:sp>
      <p:sp>
        <p:nvSpPr>
          <p:cNvPr id="41" name="TextBox 40">
            <a:extLst>
              <a:ext uri="{FF2B5EF4-FFF2-40B4-BE49-F238E27FC236}">
                <a16:creationId xmlns:a16="http://schemas.microsoft.com/office/drawing/2014/main" id="{1A6E16D6-B1F7-8571-6932-46784F79D472}"/>
              </a:ext>
            </a:extLst>
          </p:cNvPr>
          <p:cNvSpPr txBox="1"/>
          <p:nvPr/>
        </p:nvSpPr>
        <p:spPr>
          <a:xfrm>
            <a:off x="873384" y="3628779"/>
            <a:ext cx="652355" cy="261610"/>
          </a:xfrm>
          <a:prstGeom prst="rect">
            <a:avLst/>
          </a:prstGeom>
          <a:noFill/>
        </p:spPr>
        <p:txBody>
          <a:bodyPr wrap="square" rtlCol="0">
            <a:spAutoFit/>
          </a:bodyPr>
          <a:lstStyle/>
          <a:p>
            <a:pPr algn="ctr" defTabSz="457200"/>
            <a:r>
              <a:rPr lang="en-US" sz="1100" dirty="0">
                <a:solidFill>
                  <a:prstClr val="black"/>
                </a:solidFill>
                <a:latin typeface="Arial" panose="020B0604020202020204" pitchFamily="34" charset="0"/>
                <a:cs typeface="Arial" panose="020B0604020202020204" pitchFamily="34" charset="0"/>
              </a:rPr>
              <a:t>Layer 2</a:t>
            </a:r>
          </a:p>
        </p:txBody>
      </p:sp>
      <p:sp>
        <p:nvSpPr>
          <p:cNvPr id="42" name="TextBox 41">
            <a:extLst>
              <a:ext uri="{FF2B5EF4-FFF2-40B4-BE49-F238E27FC236}">
                <a16:creationId xmlns:a16="http://schemas.microsoft.com/office/drawing/2014/main" id="{D6067BBC-80F0-1DD6-A1D6-2145B3950433}"/>
              </a:ext>
            </a:extLst>
          </p:cNvPr>
          <p:cNvSpPr txBox="1"/>
          <p:nvPr/>
        </p:nvSpPr>
        <p:spPr>
          <a:xfrm>
            <a:off x="852204" y="4133485"/>
            <a:ext cx="678195" cy="261610"/>
          </a:xfrm>
          <a:prstGeom prst="rect">
            <a:avLst/>
          </a:prstGeom>
          <a:noFill/>
        </p:spPr>
        <p:txBody>
          <a:bodyPr wrap="square" rtlCol="0">
            <a:spAutoFit/>
          </a:bodyPr>
          <a:lstStyle/>
          <a:p>
            <a:pPr algn="ctr" defTabSz="457200"/>
            <a:r>
              <a:rPr lang="en-US" sz="1100" dirty="0">
                <a:solidFill>
                  <a:prstClr val="black"/>
                </a:solidFill>
                <a:latin typeface="Arial" panose="020B0604020202020204" pitchFamily="34" charset="0"/>
                <a:cs typeface="Arial" panose="020B0604020202020204" pitchFamily="34" charset="0"/>
              </a:rPr>
              <a:t>Layer 3</a:t>
            </a:r>
          </a:p>
        </p:txBody>
      </p:sp>
      <p:sp>
        <p:nvSpPr>
          <p:cNvPr id="43" name="Rectangle: Rounded Corners 42">
            <a:extLst>
              <a:ext uri="{FF2B5EF4-FFF2-40B4-BE49-F238E27FC236}">
                <a16:creationId xmlns:a16="http://schemas.microsoft.com/office/drawing/2014/main" id="{940AF101-7079-EDC8-C821-7754A09018A3}"/>
              </a:ext>
            </a:extLst>
          </p:cNvPr>
          <p:cNvSpPr/>
          <p:nvPr/>
        </p:nvSpPr>
        <p:spPr>
          <a:xfrm>
            <a:off x="697648" y="2948896"/>
            <a:ext cx="991413" cy="1718042"/>
          </a:xfrm>
          <a:prstGeom prst="roundRect">
            <a:avLst/>
          </a:prstGeom>
          <a:noFill/>
          <a:ln w="28575" cap="flat" cmpd="sng" algn="ctr">
            <a:solidFill>
              <a:sysClr val="windowText" lastClr="00000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96DF68CD-E7F2-5954-AF31-F5EE3F453B10}"/>
              </a:ext>
            </a:extLst>
          </p:cNvPr>
          <p:cNvSpPr/>
          <p:nvPr/>
        </p:nvSpPr>
        <p:spPr>
          <a:xfrm>
            <a:off x="697648" y="5246338"/>
            <a:ext cx="991413" cy="522911"/>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Standard Profiler</a:t>
            </a:r>
          </a:p>
        </p:txBody>
      </p:sp>
      <p:cxnSp>
        <p:nvCxnSpPr>
          <p:cNvPr id="45" name="Straight Arrow Connector 44">
            <a:extLst>
              <a:ext uri="{FF2B5EF4-FFF2-40B4-BE49-F238E27FC236}">
                <a16:creationId xmlns:a16="http://schemas.microsoft.com/office/drawing/2014/main" id="{3303C0BE-BE68-8BCD-A126-963938960F9A}"/>
              </a:ext>
            </a:extLst>
          </p:cNvPr>
          <p:cNvCxnSpPr>
            <a:cxnSpLocks/>
          </p:cNvCxnSpPr>
          <p:nvPr/>
        </p:nvCxnSpPr>
        <p:spPr>
          <a:xfrm>
            <a:off x="1570843" y="3241366"/>
            <a:ext cx="423096" cy="0"/>
          </a:xfrm>
          <a:prstGeom prst="straightConnector1">
            <a:avLst/>
          </a:prstGeom>
          <a:noFill/>
          <a:ln w="38100" cap="flat" cmpd="sng" algn="ctr">
            <a:solidFill>
              <a:srgbClr val="FF0000"/>
            </a:solidFill>
            <a:prstDash val="solid"/>
            <a:miter lim="800000"/>
            <a:tailEnd type="triangle"/>
          </a:ln>
          <a:effectLst/>
        </p:spPr>
      </p:cxnSp>
      <p:cxnSp>
        <p:nvCxnSpPr>
          <p:cNvPr id="46" name="Straight Arrow Connector 45">
            <a:extLst>
              <a:ext uri="{FF2B5EF4-FFF2-40B4-BE49-F238E27FC236}">
                <a16:creationId xmlns:a16="http://schemas.microsoft.com/office/drawing/2014/main" id="{B16BC58F-C831-EA8F-25EF-40B7870C78DE}"/>
              </a:ext>
            </a:extLst>
          </p:cNvPr>
          <p:cNvCxnSpPr>
            <a:cxnSpLocks/>
          </p:cNvCxnSpPr>
          <p:nvPr/>
        </p:nvCxnSpPr>
        <p:spPr>
          <a:xfrm>
            <a:off x="1570843" y="3755039"/>
            <a:ext cx="423096" cy="0"/>
          </a:xfrm>
          <a:prstGeom prst="straightConnector1">
            <a:avLst/>
          </a:prstGeom>
          <a:noFill/>
          <a:ln w="3810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9770A4DD-1400-3C39-4A82-AB8EA7B2DDAA}"/>
              </a:ext>
            </a:extLst>
          </p:cNvPr>
          <p:cNvCxnSpPr>
            <a:cxnSpLocks/>
          </p:cNvCxnSpPr>
          <p:nvPr/>
        </p:nvCxnSpPr>
        <p:spPr>
          <a:xfrm>
            <a:off x="1570843" y="4261353"/>
            <a:ext cx="423096" cy="0"/>
          </a:xfrm>
          <a:prstGeom prst="straightConnector1">
            <a:avLst/>
          </a:prstGeom>
          <a:noFill/>
          <a:ln w="38100" cap="flat" cmpd="sng" algn="ctr">
            <a:solidFill>
              <a:srgbClr val="FF0000"/>
            </a:solidFill>
            <a:prstDash val="solid"/>
            <a:miter lim="800000"/>
            <a:tailEnd type="triangle"/>
          </a:ln>
          <a:effectLst/>
        </p:spPr>
      </p:cxnSp>
      <p:cxnSp>
        <p:nvCxnSpPr>
          <p:cNvPr id="48" name="Straight Arrow Connector 47">
            <a:extLst>
              <a:ext uri="{FF2B5EF4-FFF2-40B4-BE49-F238E27FC236}">
                <a16:creationId xmlns:a16="http://schemas.microsoft.com/office/drawing/2014/main" id="{CFBBEBC0-199A-8FA1-F4A2-060CA223D3B0}"/>
              </a:ext>
            </a:extLst>
          </p:cNvPr>
          <p:cNvCxnSpPr>
            <a:cxnSpLocks/>
          </p:cNvCxnSpPr>
          <p:nvPr/>
        </p:nvCxnSpPr>
        <p:spPr>
          <a:xfrm>
            <a:off x="2652627" y="3755039"/>
            <a:ext cx="389721" cy="0"/>
          </a:xfrm>
          <a:prstGeom prst="straightConnector1">
            <a:avLst/>
          </a:prstGeom>
          <a:noFill/>
          <a:ln w="38100" cap="flat" cmpd="sng" algn="ctr">
            <a:solidFill>
              <a:srgbClr val="FF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8D3F832B-CD3C-6618-DC4C-F281E4224767}"/>
              </a:ext>
            </a:extLst>
          </p:cNvPr>
          <p:cNvCxnSpPr>
            <a:cxnSpLocks/>
            <a:stCxn id="43" idx="2"/>
          </p:cNvCxnSpPr>
          <p:nvPr/>
        </p:nvCxnSpPr>
        <p:spPr>
          <a:xfrm>
            <a:off x="1193355" y="4666938"/>
            <a:ext cx="0" cy="560950"/>
          </a:xfrm>
          <a:prstGeom prst="straightConnector1">
            <a:avLst/>
          </a:prstGeom>
          <a:noFill/>
          <a:ln w="38100" cap="flat" cmpd="sng" algn="ctr">
            <a:solidFill>
              <a:srgbClr val="FF0000"/>
            </a:solidFill>
            <a:prstDash val="solid"/>
            <a:miter lim="800000"/>
            <a:tailEnd type="triangle"/>
          </a:ln>
          <a:effectLst/>
        </p:spPr>
      </p:cxnSp>
      <p:cxnSp>
        <p:nvCxnSpPr>
          <p:cNvPr id="50" name="Straight Arrow Connector 49">
            <a:extLst>
              <a:ext uri="{FF2B5EF4-FFF2-40B4-BE49-F238E27FC236}">
                <a16:creationId xmlns:a16="http://schemas.microsoft.com/office/drawing/2014/main" id="{EC610C0B-6FF9-EE67-53C7-5FFFA3F2F75D}"/>
              </a:ext>
            </a:extLst>
          </p:cNvPr>
          <p:cNvCxnSpPr>
            <a:cxnSpLocks/>
          </p:cNvCxnSpPr>
          <p:nvPr/>
        </p:nvCxnSpPr>
        <p:spPr>
          <a:xfrm>
            <a:off x="1697844" y="5479585"/>
            <a:ext cx="1434712" cy="0"/>
          </a:xfrm>
          <a:prstGeom prst="straightConnector1">
            <a:avLst/>
          </a:prstGeom>
          <a:noFill/>
          <a:ln w="38100" cap="flat" cmpd="sng" algn="ctr">
            <a:solidFill>
              <a:srgbClr val="FF0000"/>
            </a:solidFill>
            <a:prstDash val="solid"/>
            <a:miter lim="800000"/>
            <a:tailEnd type="triangle"/>
          </a:ln>
          <a:effectLst/>
        </p:spPr>
      </p:cxnSp>
      <p:sp>
        <p:nvSpPr>
          <p:cNvPr id="58" name="TextBox 57">
            <a:extLst>
              <a:ext uri="{FF2B5EF4-FFF2-40B4-BE49-F238E27FC236}">
                <a16:creationId xmlns:a16="http://schemas.microsoft.com/office/drawing/2014/main" id="{43BAE13D-FAC6-1548-0832-2A2A0E1C3B5C}"/>
              </a:ext>
            </a:extLst>
          </p:cNvPr>
          <p:cNvSpPr txBox="1"/>
          <p:nvPr/>
        </p:nvSpPr>
        <p:spPr>
          <a:xfrm>
            <a:off x="2880828" y="5561587"/>
            <a:ext cx="1936238" cy="338554"/>
          </a:xfrm>
          <a:prstGeom prst="rect">
            <a:avLst/>
          </a:prstGeom>
          <a:noFill/>
        </p:spPr>
        <p:txBody>
          <a:bodyPr wrap="square" rtlCol="0">
            <a:spAutoFit/>
          </a:bodyPr>
          <a:lstStyle/>
          <a:p>
            <a:pPr algn="ctr" defTabSz="457200"/>
            <a:r>
              <a:rPr lang="en-US" sz="1600" b="1" dirty="0">
                <a:solidFill>
                  <a:srgbClr val="FF0000"/>
                </a:solidFill>
                <a:latin typeface="Arial" panose="020B0604020202020204" pitchFamily="34" charset="0"/>
                <a:cs typeface="Arial" panose="020B0604020202020204" pitchFamily="34" charset="0"/>
              </a:rPr>
              <a:t>Operator timings</a:t>
            </a:r>
          </a:p>
        </p:txBody>
      </p:sp>
      <p:sp>
        <p:nvSpPr>
          <p:cNvPr id="71" name="TextBox 70">
            <a:extLst>
              <a:ext uri="{FF2B5EF4-FFF2-40B4-BE49-F238E27FC236}">
                <a16:creationId xmlns:a16="http://schemas.microsoft.com/office/drawing/2014/main" id="{1EA486AD-9976-30F4-1304-05B208F78563}"/>
              </a:ext>
            </a:extLst>
          </p:cNvPr>
          <p:cNvSpPr txBox="1"/>
          <p:nvPr/>
        </p:nvSpPr>
        <p:spPr>
          <a:xfrm>
            <a:off x="1004043" y="1736496"/>
            <a:ext cx="3249084" cy="369332"/>
          </a:xfrm>
          <a:prstGeom prst="rect">
            <a:avLst/>
          </a:prstGeom>
          <a:noFill/>
        </p:spPr>
        <p:txBody>
          <a:bodyPr wrap="square" rtlCol="0">
            <a:spAutoFit/>
          </a:bodyPr>
          <a:lstStyle/>
          <a:p>
            <a:pPr algn="ctr" defTabSz="457200"/>
            <a:r>
              <a:rPr lang="en-US" b="1" i="1" u="sng" dirty="0">
                <a:solidFill>
                  <a:prstClr val="black"/>
                </a:solidFill>
                <a:latin typeface="Arial" panose="020B0604020202020204" pitchFamily="34" charset="0"/>
                <a:cs typeface="Arial" panose="020B0604020202020204" pitchFamily="34" charset="0"/>
              </a:rPr>
              <a:t>Tensor Timing Profiler</a:t>
            </a:r>
          </a:p>
        </p:txBody>
      </p:sp>
      <p:sp>
        <p:nvSpPr>
          <p:cNvPr id="72" name="TextBox 71">
            <a:extLst>
              <a:ext uri="{FF2B5EF4-FFF2-40B4-BE49-F238E27FC236}">
                <a16:creationId xmlns:a16="http://schemas.microsoft.com/office/drawing/2014/main" id="{203441A2-6148-6F80-6DDE-B0C5B5F73860}"/>
              </a:ext>
            </a:extLst>
          </p:cNvPr>
          <p:cNvSpPr txBox="1"/>
          <p:nvPr/>
        </p:nvSpPr>
        <p:spPr>
          <a:xfrm>
            <a:off x="762671" y="2571123"/>
            <a:ext cx="861366" cy="369332"/>
          </a:xfrm>
          <a:prstGeom prst="rect">
            <a:avLst/>
          </a:prstGeom>
          <a:noFill/>
        </p:spPr>
        <p:txBody>
          <a:bodyPr wrap="square" rtlCol="0">
            <a:spAutoFit/>
          </a:bodyPr>
          <a:lstStyle/>
          <a:p>
            <a:pPr algn="ctr" defTabSz="457200"/>
            <a:r>
              <a:rPr lang="en-US" b="1" dirty="0">
                <a:solidFill>
                  <a:srgbClr val="FF0000"/>
                </a:solidFill>
                <a:latin typeface="Arial" panose="020B0604020202020204" pitchFamily="34" charset="0"/>
                <a:cs typeface="Arial" panose="020B0604020202020204" pitchFamily="34" charset="0"/>
              </a:rPr>
              <a:t>NN</a:t>
            </a:r>
          </a:p>
        </p:txBody>
      </p:sp>
      <p:sp>
        <p:nvSpPr>
          <p:cNvPr id="106" name="Rectangle: Rounded Corners 105">
            <a:extLst>
              <a:ext uri="{FF2B5EF4-FFF2-40B4-BE49-F238E27FC236}">
                <a16:creationId xmlns:a16="http://schemas.microsoft.com/office/drawing/2014/main" id="{E530A887-2788-3750-2C5C-3EB2630738CC}"/>
              </a:ext>
            </a:extLst>
          </p:cNvPr>
          <p:cNvSpPr/>
          <p:nvPr/>
        </p:nvSpPr>
        <p:spPr>
          <a:xfrm>
            <a:off x="5493048" y="1656537"/>
            <a:ext cx="6252296" cy="1911718"/>
          </a:xfrm>
          <a:prstGeom prst="roundRect">
            <a:avLst>
              <a:gd name="adj" fmla="val 7400"/>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3416C039-5F94-B00C-17A5-5F6E17D00E9D}"/>
              </a:ext>
            </a:extLst>
          </p:cNvPr>
          <p:cNvSpPr txBox="1"/>
          <p:nvPr/>
        </p:nvSpPr>
        <p:spPr>
          <a:xfrm>
            <a:off x="6544675" y="1625273"/>
            <a:ext cx="4114200" cy="369332"/>
          </a:xfrm>
          <a:prstGeom prst="rect">
            <a:avLst/>
          </a:prstGeom>
          <a:noFill/>
        </p:spPr>
        <p:txBody>
          <a:bodyPr wrap="square" rtlCol="0">
            <a:spAutoFit/>
          </a:bodyPr>
          <a:lstStyle/>
          <a:p>
            <a:pPr algn="ctr" defTabSz="457200"/>
            <a:r>
              <a:rPr lang="en-US" b="1" i="1" u="sng" dirty="0">
                <a:solidFill>
                  <a:prstClr val="black"/>
                </a:solidFill>
                <a:latin typeface="Arial" panose="020B0604020202020204" pitchFamily="34" charset="0"/>
                <a:cs typeface="Arial" panose="020B0604020202020204" pitchFamily="34" charset="0"/>
              </a:rPr>
              <a:t>Tensor Importance Evaluator</a:t>
            </a:r>
          </a:p>
        </p:txBody>
      </p:sp>
      <p:sp>
        <p:nvSpPr>
          <p:cNvPr id="108" name="Rectangle: Rounded Corners 107">
            <a:extLst>
              <a:ext uri="{FF2B5EF4-FFF2-40B4-BE49-F238E27FC236}">
                <a16:creationId xmlns:a16="http://schemas.microsoft.com/office/drawing/2014/main" id="{07EECF21-2F9A-2DB7-C1E1-1B32F535A16A}"/>
              </a:ext>
            </a:extLst>
          </p:cNvPr>
          <p:cNvSpPr/>
          <p:nvPr/>
        </p:nvSpPr>
        <p:spPr>
          <a:xfrm rot="16200000">
            <a:off x="6850336" y="2396481"/>
            <a:ext cx="718534" cy="283633"/>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Rectangle: Rounded Corners 108">
            <a:extLst>
              <a:ext uri="{FF2B5EF4-FFF2-40B4-BE49-F238E27FC236}">
                <a16:creationId xmlns:a16="http://schemas.microsoft.com/office/drawing/2014/main" id="{A19A3B10-B766-BEF5-CFF7-FC9A2E498717}"/>
              </a:ext>
            </a:extLst>
          </p:cNvPr>
          <p:cNvSpPr/>
          <p:nvPr/>
        </p:nvSpPr>
        <p:spPr>
          <a:xfrm rot="16200000">
            <a:off x="7464874" y="2396481"/>
            <a:ext cx="718535" cy="283633"/>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Rounded Corners 109">
            <a:extLst>
              <a:ext uri="{FF2B5EF4-FFF2-40B4-BE49-F238E27FC236}">
                <a16:creationId xmlns:a16="http://schemas.microsoft.com/office/drawing/2014/main" id="{96224C26-C4EB-297C-AFF6-BE8C6EE6C17B}"/>
              </a:ext>
            </a:extLst>
          </p:cNvPr>
          <p:cNvSpPr/>
          <p:nvPr/>
        </p:nvSpPr>
        <p:spPr>
          <a:xfrm rot="16200000">
            <a:off x="8079413" y="2396481"/>
            <a:ext cx="718535" cy="283633"/>
          </a:xfrm>
          <a:prstGeom prst="roundRect">
            <a:avLst>
              <a:gd name="adj" fmla="val 38889"/>
            </a:avLst>
          </a:prstGeom>
          <a:gradFill flip="none" rotWithShape="1">
            <a:gsLst>
              <a:gs pos="0">
                <a:srgbClr val="E7E6E6">
                  <a:lumMod val="75000"/>
                  <a:tint val="66000"/>
                  <a:satMod val="160000"/>
                </a:srgbClr>
              </a:gs>
              <a:gs pos="50000">
                <a:srgbClr val="E7E6E6">
                  <a:lumMod val="75000"/>
                  <a:tint val="44500"/>
                  <a:satMod val="160000"/>
                </a:srgbClr>
              </a:gs>
              <a:gs pos="100000">
                <a:srgbClr val="E7E6E6">
                  <a:lumMod val="75000"/>
                  <a:tint val="23500"/>
                  <a:satMod val="160000"/>
                </a:srgbClr>
              </a:gs>
            </a:gsLst>
            <a:lin ang="54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a:extLst>
              <a:ext uri="{FF2B5EF4-FFF2-40B4-BE49-F238E27FC236}">
                <a16:creationId xmlns:a16="http://schemas.microsoft.com/office/drawing/2014/main" id="{A195DB18-6B16-9996-9C60-A86A1B18FF3F}"/>
              </a:ext>
            </a:extLst>
          </p:cNvPr>
          <p:cNvCxnSpPr>
            <a:cxnSpLocks/>
            <a:stCxn id="108" idx="2"/>
            <a:endCxn id="109" idx="0"/>
          </p:cNvCxnSpPr>
          <p:nvPr/>
        </p:nvCxnSpPr>
        <p:spPr>
          <a:xfrm>
            <a:off x="7351420" y="2538297"/>
            <a:ext cx="330906" cy="0"/>
          </a:xfrm>
          <a:prstGeom prst="straightConnector1">
            <a:avLst/>
          </a:prstGeom>
          <a:noFill/>
          <a:ln w="38100" cap="flat" cmpd="sng" algn="ctr">
            <a:solidFill>
              <a:sysClr val="windowText" lastClr="000000"/>
            </a:solidFill>
            <a:prstDash val="solid"/>
            <a:miter lim="800000"/>
            <a:tailEnd type="triangle"/>
          </a:ln>
          <a:effectLst/>
        </p:spPr>
      </p:cxnSp>
      <p:cxnSp>
        <p:nvCxnSpPr>
          <p:cNvPr id="112" name="Straight Arrow Connector 111">
            <a:extLst>
              <a:ext uri="{FF2B5EF4-FFF2-40B4-BE49-F238E27FC236}">
                <a16:creationId xmlns:a16="http://schemas.microsoft.com/office/drawing/2014/main" id="{E4C7DDCD-24C5-46F8-EBFD-93943A46EBE8}"/>
              </a:ext>
            </a:extLst>
          </p:cNvPr>
          <p:cNvCxnSpPr>
            <a:cxnSpLocks/>
            <a:stCxn id="109" idx="2"/>
            <a:endCxn id="110" idx="0"/>
          </p:cNvCxnSpPr>
          <p:nvPr/>
        </p:nvCxnSpPr>
        <p:spPr>
          <a:xfrm>
            <a:off x="7965959" y="2538297"/>
            <a:ext cx="330906" cy="0"/>
          </a:xfrm>
          <a:prstGeom prst="straightConnector1">
            <a:avLst/>
          </a:prstGeom>
          <a:noFill/>
          <a:ln w="38100" cap="flat" cmpd="sng" algn="ctr">
            <a:solidFill>
              <a:sysClr val="windowText" lastClr="000000"/>
            </a:solidFill>
            <a:prstDash val="solid"/>
            <a:miter lim="800000"/>
            <a:tailEnd type="triangle"/>
          </a:ln>
          <a:effectLst/>
        </p:spPr>
      </p:cxnSp>
      <p:cxnSp>
        <p:nvCxnSpPr>
          <p:cNvPr id="113" name="Straight Arrow Connector 112">
            <a:extLst>
              <a:ext uri="{FF2B5EF4-FFF2-40B4-BE49-F238E27FC236}">
                <a16:creationId xmlns:a16="http://schemas.microsoft.com/office/drawing/2014/main" id="{7A743175-59E6-4E8C-A7E6-583796F2D443}"/>
              </a:ext>
            </a:extLst>
          </p:cNvPr>
          <p:cNvCxnSpPr>
            <a:cxnSpLocks/>
          </p:cNvCxnSpPr>
          <p:nvPr/>
        </p:nvCxnSpPr>
        <p:spPr>
          <a:xfrm rot="16200000">
            <a:off x="6902333" y="2384672"/>
            <a:ext cx="0" cy="330906"/>
          </a:xfrm>
          <a:prstGeom prst="straightConnector1">
            <a:avLst/>
          </a:prstGeom>
          <a:noFill/>
          <a:ln w="38100" cap="flat" cmpd="sng" algn="ctr">
            <a:solidFill>
              <a:sysClr val="windowText" lastClr="000000"/>
            </a:solidFill>
            <a:prstDash val="solid"/>
            <a:miter lim="800000"/>
            <a:tailEnd type="triangle"/>
          </a:ln>
          <a:effectLst/>
        </p:spPr>
      </p:cxnSp>
      <p:sp>
        <p:nvSpPr>
          <p:cNvPr id="114" name="TextBox 113">
            <a:extLst>
              <a:ext uri="{FF2B5EF4-FFF2-40B4-BE49-F238E27FC236}">
                <a16:creationId xmlns:a16="http://schemas.microsoft.com/office/drawing/2014/main" id="{413D96C0-75D0-2C1B-BFF6-C42BCC2037A2}"/>
              </a:ext>
            </a:extLst>
          </p:cNvPr>
          <p:cNvSpPr txBox="1"/>
          <p:nvPr/>
        </p:nvSpPr>
        <p:spPr>
          <a:xfrm rot="16200000">
            <a:off x="6840536" y="2401716"/>
            <a:ext cx="694878" cy="276999"/>
          </a:xfrm>
          <a:prstGeom prst="rect">
            <a:avLst/>
          </a:prstGeom>
          <a:noFill/>
        </p:spPr>
        <p:txBody>
          <a:bodyPr wrap="square" rtlCol="0">
            <a:spAutoFit/>
          </a:bodyPr>
          <a:lstStyle/>
          <a:p>
            <a:pPr algn="ctr" defTabSz="457200"/>
            <a:r>
              <a:rPr lang="en-US" sz="1200" dirty="0">
                <a:solidFill>
                  <a:prstClr val="black"/>
                </a:solidFill>
                <a:latin typeface="Arial" panose="020B0604020202020204" pitchFamily="34" charset="0"/>
                <a:cs typeface="Arial" panose="020B0604020202020204" pitchFamily="34" charset="0"/>
              </a:rPr>
              <a:t>Layer 1</a:t>
            </a:r>
          </a:p>
        </p:txBody>
      </p:sp>
      <p:sp>
        <p:nvSpPr>
          <p:cNvPr id="115" name="TextBox 114">
            <a:extLst>
              <a:ext uri="{FF2B5EF4-FFF2-40B4-BE49-F238E27FC236}">
                <a16:creationId xmlns:a16="http://schemas.microsoft.com/office/drawing/2014/main" id="{D6840FFB-D885-0983-FA21-CFB45B476262}"/>
              </a:ext>
            </a:extLst>
          </p:cNvPr>
          <p:cNvSpPr txBox="1"/>
          <p:nvPr/>
        </p:nvSpPr>
        <p:spPr>
          <a:xfrm rot="16200000">
            <a:off x="7465986" y="2394332"/>
            <a:ext cx="694878" cy="276999"/>
          </a:xfrm>
          <a:prstGeom prst="rect">
            <a:avLst/>
          </a:prstGeom>
          <a:noFill/>
        </p:spPr>
        <p:txBody>
          <a:bodyPr wrap="square" rtlCol="0">
            <a:spAutoFit/>
          </a:bodyPr>
          <a:lstStyle/>
          <a:p>
            <a:pPr algn="ctr" defTabSz="457200"/>
            <a:r>
              <a:rPr lang="en-US" sz="1200" dirty="0">
                <a:solidFill>
                  <a:prstClr val="black"/>
                </a:solidFill>
                <a:latin typeface="Arial" panose="020B0604020202020204" pitchFamily="34" charset="0"/>
                <a:cs typeface="Arial" panose="020B0604020202020204" pitchFamily="34" charset="0"/>
              </a:rPr>
              <a:t>Layer 2</a:t>
            </a:r>
          </a:p>
        </p:txBody>
      </p:sp>
      <p:sp>
        <p:nvSpPr>
          <p:cNvPr id="116" name="TextBox 115">
            <a:extLst>
              <a:ext uri="{FF2B5EF4-FFF2-40B4-BE49-F238E27FC236}">
                <a16:creationId xmlns:a16="http://schemas.microsoft.com/office/drawing/2014/main" id="{0F3CA26D-2E66-EEF0-84DA-E16FF11ED86C}"/>
              </a:ext>
            </a:extLst>
          </p:cNvPr>
          <p:cNvSpPr txBox="1"/>
          <p:nvPr/>
        </p:nvSpPr>
        <p:spPr>
          <a:xfrm rot="16200000">
            <a:off x="8091241" y="2392468"/>
            <a:ext cx="694878" cy="276999"/>
          </a:xfrm>
          <a:prstGeom prst="rect">
            <a:avLst/>
          </a:prstGeom>
          <a:noFill/>
        </p:spPr>
        <p:txBody>
          <a:bodyPr wrap="square" rtlCol="0">
            <a:spAutoFit/>
          </a:bodyPr>
          <a:lstStyle/>
          <a:p>
            <a:pPr algn="ctr" defTabSz="457200"/>
            <a:r>
              <a:rPr lang="en-US" sz="1200" dirty="0">
                <a:solidFill>
                  <a:prstClr val="black"/>
                </a:solidFill>
                <a:latin typeface="Arial" panose="020B0604020202020204" pitchFamily="34" charset="0"/>
                <a:cs typeface="Arial" panose="020B0604020202020204" pitchFamily="34" charset="0"/>
              </a:rPr>
              <a:t>Layer 3</a:t>
            </a:r>
          </a:p>
        </p:txBody>
      </p:sp>
      <p:sp>
        <p:nvSpPr>
          <p:cNvPr id="117" name="Rectangle 116">
            <a:extLst>
              <a:ext uri="{FF2B5EF4-FFF2-40B4-BE49-F238E27FC236}">
                <a16:creationId xmlns:a16="http://schemas.microsoft.com/office/drawing/2014/main" id="{A8E30032-FBC5-3C83-1A9B-F9DD10E5CEF8}"/>
              </a:ext>
            </a:extLst>
          </p:cNvPr>
          <p:cNvSpPr/>
          <p:nvPr/>
        </p:nvSpPr>
        <p:spPr>
          <a:xfrm>
            <a:off x="7659247" y="3080186"/>
            <a:ext cx="484998" cy="332357"/>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Rectangle: Rounded Corners 117">
            <a:extLst>
              <a:ext uri="{FF2B5EF4-FFF2-40B4-BE49-F238E27FC236}">
                <a16:creationId xmlns:a16="http://schemas.microsoft.com/office/drawing/2014/main" id="{14C20B99-96C7-F4D7-50ED-58263E36C468}"/>
              </a:ext>
            </a:extLst>
          </p:cNvPr>
          <p:cNvSpPr/>
          <p:nvPr/>
        </p:nvSpPr>
        <p:spPr>
          <a:xfrm>
            <a:off x="9275775" y="2424699"/>
            <a:ext cx="571463" cy="250849"/>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Pred.</a:t>
            </a:r>
          </a:p>
        </p:txBody>
      </p:sp>
      <p:sp>
        <p:nvSpPr>
          <p:cNvPr id="119" name="Rectangle: Rounded Corners 118">
            <a:extLst>
              <a:ext uri="{FF2B5EF4-FFF2-40B4-BE49-F238E27FC236}">
                <a16:creationId xmlns:a16="http://schemas.microsoft.com/office/drawing/2014/main" id="{DF378CFC-AB1F-E489-50D6-153B08016645}"/>
              </a:ext>
            </a:extLst>
          </p:cNvPr>
          <p:cNvSpPr/>
          <p:nvPr/>
        </p:nvSpPr>
        <p:spPr>
          <a:xfrm>
            <a:off x="10672743" y="2424699"/>
            <a:ext cx="584455" cy="250849"/>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Label</a:t>
            </a:r>
          </a:p>
        </p:txBody>
      </p:sp>
      <p:sp>
        <p:nvSpPr>
          <p:cNvPr id="120" name="Rectangle: Rounded Corners 119">
            <a:extLst>
              <a:ext uri="{FF2B5EF4-FFF2-40B4-BE49-F238E27FC236}">
                <a16:creationId xmlns:a16="http://schemas.microsoft.com/office/drawing/2014/main" id="{A08909AF-6DC8-95CC-A63B-70E1C1E825E8}"/>
              </a:ext>
            </a:extLst>
          </p:cNvPr>
          <p:cNvSpPr/>
          <p:nvPr/>
        </p:nvSpPr>
        <p:spPr>
          <a:xfrm>
            <a:off x="5937597" y="2361159"/>
            <a:ext cx="800365" cy="377927"/>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Training data</a:t>
            </a:r>
          </a:p>
        </p:txBody>
      </p:sp>
      <p:pic>
        <p:nvPicPr>
          <p:cNvPr id="121" name="Graphic 120" descr="Badge Unfollow with solid fill">
            <a:extLst>
              <a:ext uri="{FF2B5EF4-FFF2-40B4-BE49-F238E27FC236}">
                <a16:creationId xmlns:a16="http://schemas.microsoft.com/office/drawing/2014/main" id="{8C555A02-BD4F-C6F6-21A3-A7C6988F9A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549" y="2410882"/>
            <a:ext cx="271972" cy="278480"/>
          </a:xfrm>
          <a:prstGeom prst="rect">
            <a:avLst/>
          </a:prstGeom>
        </p:spPr>
      </p:pic>
      <p:cxnSp>
        <p:nvCxnSpPr>
          <p:cNvPr id="122" name="Straight Arrow Connector 121">
            <a:extLst>
              <a:ext uri="{FF2B5EF4-FFF2-40B4-BE49-F238E27FC236}">
                <a16:creationId xmlns:a16="http://schemas.microsoft.com/office/drawing/2014/main" id="{83945C2D-7386-806D-64A9-1898DDE7100B}"/>
              </a:ext>
            </a:extLst>
          </p:cNvPr>
          <p:cNvCxnSpPr>
            <a:cxnSpLocks/>
          </p:cNvCxnSpPr>
          <p:nvPr/>
        </p:nvCxnSpPr>
        <p:spPr>
          <a:xfrm>
            <a:off x="9803648" y="2536112"/>
            <a:ext cx="275723" cy="0"/>
          </a:xfrm>
          <a:prstGeom prst="straightConnector1">
            <a:avLst/>
          </a:prstGeom>
          <a:noFill/>
          <a:ln w="38100" cap="flat" cmpd="sng" algn="ctr">
            <a:solidFill>
              <a:sysClr val="windowText" lastClr="000000"/>
            </a:solidFill>
            <a:prstDash val="solid"/>
            <a:miter lim="800000"/>
            <a:tailEnd type="triangle"/>
          </a:ln>
          <a:effectLst/>
        </p:spPr>
      </p:cxnSp>
      <p:cxnSp>
        <p:nvCxnSpPr>
          <p:cNvPr id="123" name="Straight Arrow Connector 122">
            <a:extLst>
              <a:ext uri="{FF2B5EF4-FFF2-40B4-BE49-F238E27FC236}">
                <a16:creationId xmlns:a16="http://schemas.microsoft.com/office/drawing/2014/main" id="{96E47F3A-A8F3-C44E-324B-CD47E81ABC7C}"/>
              </a:ext>
            </a:extLst>
          </p:cNvPr>
          <p:cNvCxnSpPr>
            <a:cxnSpLocks/>
          </p:cNvCxnSpPr>
          <p:nvPr/>
        </p:nvCxnSpPr>
        <p:spPr>
          <a:xfrm flipH="1">
            <a:off x="10303715" y="2536112"/>
            <a:ext cx="355160" cy="0"/>
          </a:xfrm>
          <a:prstGeom prst="straightConnector1">
            <a:avLst/>
          </a:prstGeom>
          <a:noFill/>
          <a:ln w="38100" cap="flat" cmpd="sng" algn="ctr">
            <a:solidFill>
              <a:sysClr val="windowText" lastClr="000000"/>
            </a:solidFill>
            <a:prstDash val="solid"/>
            <a:miter lim="800000"/>
            <a:tailEnd type="triangle"/>
          </a:ln>
          <a:effectLst/>
        </p:spPr>
      </p:cxnSp>
      <p:grpSp>
        <p:nvGrpSpPr>
          <p:cNvPr id="124" name="Group 123">
            <a:extLst>
              <a:ext uri="{FF2B5EF4-FFF2-40B4-BE49-F238E27FC236}">
                <a16:creationId xmlns:a16="http://schemas.microsoft.com/office/drawing/2014/main" id="{EDC53134-5B54-C4E4-0702-21C0F9F328CD}"/>
              </a:ext>
            </a:extLst>
          </p:cNvPr>
          <p:cNvGrpSpPr/>
          <p:nvPr/>
        </p:nvGrpSpPr>
        <p:grpSpPr>
          <a:xfrm rot="10800000" flipV="1">
            <a:off x="8684544" y="2536112"/>
            <a:ext cx="176430" cy="41058"/>
            <a:chOff x="4229100" y="5067300"/>
            <a:chExt cx="1117600" cy="254000"/>
          </a:xfrm>
        </p:grpSpPr>
        <p:sp>
          <p:nvSpPr>
            <p:cNvPr id="125" name="Oval 124">
              <a:extLst>
                <a:ext uri="{FF2B5EF4-FFF2-40B4-BE49-F238E27FC236}">
                  <a16:creationId xmlns:a16="http://schemas.microsoft.com/office/drawing/2014/main" id="{4081BD9C-A0DB-1904-E522-A636670CE207}"/>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18812E46-3E7E-8A7B-D79E-26B0EF9C5826}"/>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7B5209AF-A78E-2B21-6CED-12AF60450EE2}"/>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29" name="Rectangle: Rounded Corners 128">
            <a:extLst>
              <a:ext uri="{FF2B5EF4-FFF2-40B4-BE49-F238E27FC236}">
                <a16:creationId xmlns:a16="http://schemas.microsoft.com/office/drawing/2014/main" id="{00420AC8-CFE0-487C-DEE7-1A9EBD72D614}"/>
              </a:ext>
            </a:extLst>
          </p:cNvPr>
          <p:cNvSpPr/>
          <p:nvPr/>
        </p:nvSpPr>
        <p:spPr>
          <a:xfrm>
            <a:off x="9869412" y="2918944"/>
            <a:ext cx="768185" cy="250849"/>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Loss</a:t>
            </a:r>
          </a:p>
        </p:txBody>
      </p:sp>
      <p:cxnSp>
        <p:nvCxnSpPr>
          <p:cNvPr id="130" name="Straight Arrow Connector 129">
            <a:extLst>
              <a:ext uri="{FF2B5EF4-FFF2-40B4-BE49-F238E27FC236}">
                <a16:creationId xmlns:a16="http://schemas.microsoft.com/office/drawing/2014/main" id="{A1A705C9-FA9E-D825-427B-542020948559}"/>
              </a:ext>
            </a:extLst>
          </p:cNvPr>
          <p:cNvCxnSpPr>
            <a:cxnSpLocks/>
          </p:cNvCxnSpPr>
          <p:nvPr/>
        </p:nvCxnSpPr>
        <p:spPr>
          <a:xfrm>
            <a:off x="10187655" y="2665885"/>
            <a:ext cx="0" cy="231680"/>
          </a:xfrm>
          <a:prstGeom prst="straightConnector1">
            <a:avLst/>
          </a:prstGeom>
          <a:noFill/>
          <a:ln w="38100" cap="flat" cmpd="sng" algn="ctr">
            <a:solidFill>
              <a:sysClr val="windowText" lastClr="000000"/>
            </a:solidFill>
            <a:prstDash val="solid"/>
            <a:miter lim="800000"/>
            <a:tailEnd type="triangle"/>
          </a:ln>
          <a:effectLst/>
        </p:spPr>
      </p:cxnSp>
      <p:cxnSp>
        <p:nvCxnSpPr>
          <p:cNvPr id="131" name="Straight Arrow Connector 130">
            <a:extLst>
              <a:ext uri="{FF2B5EF4-FFF2-40B4-BE49-F238E27FC236}">
                <a16:creationId xmlns:a16="http://schemas.microsoft.com/office/drawing/2014/main" id="{5007FB67-2C14-0EED-7645-F71E22261C53}"/>
              </a:ext>
            </a:extLst>
          </p:cNvPr>
          <p:cNvCxnSpPr>
            <a:cxnSpLocks/>
          </p:cNvCxnSpPr>
          <p:nvPr/>
        </p:nvCxnSpPr>
        <p:spPr>
          <a:xfrm>
            <a:off x="8944869" y="2540899"/>
            <a:ext cx="330906" cy="0"/>
          </a:xfrm>
          <a:prstGeom prst="straightConnector1">
            <a:avLst/>
          </a:prstGeom>
          <a:noFill/>
          <a:ln w="38100" cap="flat" cmpd="sng" algn="ctr">
            <a:solidFill>
              <a:sysClr val="windowText" lastClr="000000"/>
            </a:solidFill>
            <a:prstDash val="solid"/>
            <a:miter lim="800000"/>
            <a:tailEnd type="triangle"/>
          </a:ln>
          <a:effectLst/>
        </p:spPr>
      </p:cxnSp>
      <p:cxnSp>
        <p:nvCxnSpPr>
          <p:cNvPr id="132" name="Straight Arrow Connector 131">
            <a:extLst>
              <a:ext uri="{FF2B5EF4-FFF2-40B4-BE49-F238E27FC236}">
                <a16:creationId xmlns:a16="http://schemas.microsoft.com/office/drawing/2014/main" id="{40836A29-7E7B-5484-79F9-E73E98F93329}"/>
              </a:ext>
            </a:extLst>
          </p:cNvPr>
          <p:cNvCxnSpPr>
            <a:cxnSpLocks/>
          </p:cNvCxnSpPr>
          <p:nvPr/>
        </p:nvCxnSpPr>
        <p:spPr>
          <a:xfrm>
            <a:off x="7841561" y="2873910"/>
            <a:ext cx="0" cy="230108"/>
          </a:xfrm>
          <a:prstGeom prst="straightConnector1">
            <a:avLst/>
          </a:prstGeom>
          <a:noFill/>
          <a:ln w="38100" cap="flat" cmpd="sng" algn="ctr">
            <a:solidFill>
              <a:srgbClr val="FF0000"/>
            </a:solidFill>
            <a:prstDash val="solid"/>
            <a:miter lim="800000"/>
            <a:tailEnd type="triangle"/>
          </a:ln>
          <a:effectLst/>
        </p:spPr>
      </p:cxnSp>
      <p:sp>
        <p:nvSpPr>
          <p:cNvPr id="133" name="Freeform: Shape 132">
            <a:extLst>
              <a:ext uri="{FF2B5EF4-FFF2-40B4-BE49-F238E27FC236}">
                <a16:creationId xmlns:a16="http://schemas.microsoft.com/office/drawing/2014/main" id="{E73C223A-C788-4216-D0BB-2F4DF86B20A1}"/>
              </a:ext>
            </a:extLst>
          </p:cNvPr>
          <p:cNvSpPr/>
          <p:nvPr/>
        </p:nvSpPr>
        <p:spPr>
          <a:xfrm flipV="1">
            <a:off x="8000797" y="3025307"/>
            <a:ext cx="1868615" cy="196547"/>
          </a:xfrm>
          <a:custGeom>
            <a:avLst/>
            <a:gdLst>
              <a:gd name="connsiteX0" fmla="*/ 3009900 w 3009900"/>
              <a:gd name="connsiteY0" fmla="*/ 457200 h 457200"/>
              <a:gd name="connsiteX1" fmla="*/ 2514600 w 3009900"/>
              <a:gd name="connsiteY1" fmla="*/ 190500 h 457200"/>
              <a:gd name="connsiteX2" fmla="*/ 1968500 w 3009900"/>
              <a:gd name="connsiteY2" fmla="*/ 76200 h 457200"/>
              <a:gd name="connsiteX3" fmla="*/ 1231900 w 3009900"/>
              <a:gd name="connsiteY3" fmla="*/ 38100 h 457200"/>
              <a:gd name="connsiteX4" fmla="*/ 0 w 30099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0" h="457200">
                <a:moveTo>
                  <a:pt x="3009900" y="457200"/>
                </a:moveTo>
                <a:cubicBezTo>
                  <a:pt x="2849033" y="355600"/>
                  <a:pt x="2688167" y="254000"/>
                  <a:pt x="2514600" y="190500"/>
                </a:cubicBezTo>
                <a:cubicBezTo>
                  <a:pt x="2341033" y="127000"/>
                  <a:pt x="2182283" y="101600"/>
                  <a:pt x="1968500" y="76200"/>
                </a:cubicBezTo>
                <a:cubicBezTo>
                  <a:pt x="1754717" y="50800"/>
                  <a:pt x="1559983" y="50800"/>
                  <a:pt x="1231900" y="38100"/>
                </a:cubicBezTo>
                <a:lnTo>
                  <a:pt x="0" y="0"/>
                </a:lnTo>
              </a:path>
            </a:pathLst>
          </a:custGeom>
          <a:noFill/>
          <a:ln w="38100" cap="flat" cmpd="sng" algn="ctr">
            <a:solidFill>
              <a:srgbClr val="FF0000"/>
            </a:solidFill>
            <a:prstDash val="solid"/>
            <a:miter lim="800000"/>
            <a:tailEnd type="triangle" w="med" len="lg"/>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Rectangle: Rounded Corners 199">
            <a:extLst>
              <a:ext uri="{FF2B5EF4-FFF2-40B4-BE49-F238E27FC236}">
                <a16:creationId xmlns:a16="http://schemas.microsoft.com/office/drawing/2014/main" id="{2305DAA8-63A2-9BE5-0FAB-3B4A0B4CB993}"/>
              </a:ext>
            </a:extLst>
          </p:cNvPr>
          <p:cNvSpPr/>
          <p:nvPr/>
        </p:nvSpPr>
        <p:spPr>
          <a:xfrm>
            <a:off x="5493049" y="4289297"/>
            <a:ext cx="6252296" cy="1951661"/>
          </a:xfrm>
          <a:prstGeom prst="roundRect">
            <a:avLst>
              <a:gd name="adj" fmla="val 7400"/>
            </a:avLst>
          </a:prstGeom>
          <a:solidFill>
            <a:srgbClr val="A5A5A5">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TextBox 200">
            <a:extLst>
              <a:ext uri="{FF2B5EF4-FFF2-40B4-BE49-F238E27FC236}">
                <a16:creationId xmlns:a16="http://schemas.microsoft.com/office/drawing/2014/main" id="{44E0695D-51ED-E24D-44E4-D2FFCEA3D321}"/>
              </a:ext>
            </a:extLst>
          </p:cNvPr>
          <p:cNvSpPr txBox="1"/>
          <p:nvPr/>
        </p:nvSpPr>
        <p:spPr>
          <a:xfrm>
            <a:off x="9656959" y="4282184"/>
            <a:ext cx="2031567" cy="369332"/>
          </a:xfrm>
          <a:prstGeom prst="rect">
            <a:avLst/>
          </a:prstGeom>
          <a:noFill/>
        </p:spPr>
        <p:txBody>
          <a:bodyPr wrap="square" rtlCol="0">
            <a:spAutoFit/>
          </a:bodyPr>
          <a:lstStyle/>
          <a:p>
            <a:pPr algn="ctr" defTabSz="457200"/>
            <a:r>
              <a:rPr lang="en-US" b="1" i="1" u="sng" dirty="0">
                <a:solidFill>
                  <a:prstClr val="black"/>
                </a:solidFill>
                <a:latin typeface="Arial" panose="020B0604020202020204" pitchFamily="34" charset="0"/>
                <a:cs typeface="Arial" panose="020B0604020202020204" pitchFamily="34" charset="0"/>
              </a:rPr>
              <a:t>Tensor Selector</a:t>
            </a:r>
          </a:p>
        </p:txBody>
      </p:sp>
      <p:sp>
        <p:nvSpPr>
          <p:cNvPr id="202" name="Rectangle: Rounded Corners 201">
            <a:extLst>
              <a:ext uri="{FF2B5EF4-FFF2-40B4-BE49-F238E27FC236}">
                <a16:creationId xmlns:a16="http://schemas.microsoft.com/office/drawing/2014/main" id="{7721FC41-A746-9DC2-C3AC-08548F028105}"/>
              </a:ext>
            </a:extLst>
          </p:cNvPr>
          <p:cNvSpPr/>
          <p:nvPr/>
        </p:nvSpPr>
        <p:spPr>
          <a:xfrm>
            <a:off x="5896832" y="4573196"/>
            <a:ext cx="1621971" cy="629037"/>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Arrow Connector 202">
            <a:extLst>
              <a:ext uri="{FF2B5EF4-FFF2-40B4-BE49-F238E27FC236}">
                <a16:creationId xmlns:a16="http://schemas.microsoft.com/office/drawing/2014/main" id="{8A907DE0-AADC-A1D6-C863-B1C97CA1DB62}"/>
              </a:ext>
            </a:extLst>
          </p:cNvPr>
          <p:cNvCxnSpPr>
            <a:cxnSpLocks/>
          </p:cNvCxnSpPr>
          <p:nvPr/>
        </p:nvCxnSpPr>
        <p:spPr>
          <a:xfrm>
            <a:off x="6685006" y="5200482"/>
            <a:ext cx="0" cy="372764"/>
          </a:xfrm>
          <a:prstGeom prst="straightConnector1">
            <a:avLst/>
          </a:prstGeom>
          <a:noFill/>
          <a:ln w="38100" cap="flat" cmpd="sng" algn="ctr">
            <a:solidFill>
              <a:srgbClr val="FF0000"/>
            </a:solidFill>
            <a:prstDash val="solid"/>
            <a:miter lim="800000"/>
            <a:tailEnd type="triangle"/>
          </a:ln>
          <a:effectLst/>
        </p:spPr>
      </p:cxnSp>
      <p:sp>
        <p:nvSpPr>
          <p:cNvPr id="204" name="Rectangle 203">
            <a:extLst>
              <a:ext uri="{FF2B5EF4-FFF2-40B4-BE49-F238E27FC236}">
                <a16:creationId xmlns:a16="http://schemas.microsoft.com/office/drawing/2014/main" id="{39AFB787-00DA-BB06-6C67-0AED48DC6111}"/>
              </a:ext>
            </a:extLst>
          </p:cNvPr>
          <p:cNvSpPr/>
          <p:nvPr/>
        </p:nvSpPr>
        <p:spPr>
          <a:xfrm>
            <a:off x="8002338" y="4914748"/>
            <a:ext cx="1570554" cy="1157985"/>
          </a:xfrm>
          <a:prstGeom prst="rect">
            <a:avLst/>
          </a:prstGeom>
          <a:solidFill>
            <a:schemeClr val="bg1">
              <a:lumMod val="7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10C174BD-F617-F27E-AE68-3ADF47ED5460}"/>
              </a:ext>
            </a:extLst>
          </p:cNvPr>
          <p:cNvSpPr txBox="1"/>
          <p:nvPr/>
        </p:nvSpPr>
        <p:spPr>
          <a:xfrm>
            <a:off x="7893387" y="4626012"/>
            <a:ext cx="1854977" cy="307777"/>
          </a:xfrm>
          <a:prstGeom prst="rect">
            <a:avLst/>
          </a:prstGeom>
          <a:noFill/>
        </p:spPr>
        <p:txBody>
          <a:bodyPr wrap="square" rtlCol="0">
            <a:spAutoFit/>
          </a:bodyPr>
          <a:lstStyle/>
          <a:p>
            <a:pPr algn="ctr" defTabSz="457200"/>
            <a:r>
              <a:rPr lang="en-US" sz="1400" dirty="0">
                <a:solidFill>
                  <a:prstClr val="black"/>
                </a:solidFill>
                <a:latin typeface="Arial" panose="020B0604020202020204" pitchFamily="34" charset="0"/>
                <a:cs typeface="Arial" panose="020B0604020202020204" pitchFamily="34" charset="0"/>
              </a:rPr>
              <a:t>Sub-problem Space</a:t>
            </a:r>
          </a:p>
        </p:txBody>
      </p:sp>
      <p:sp>
        <p:nvSpPr>
          <p:cNvPr id="206" name="Rectangle: Rounded Corners 205">
            <a:extLst>
              <a:ext uri="{FF2B5EF4-FFF2-40B4-BE49-F238E27FC236}">
                <a16:creationId xmlns:a16="http://schemas.microsoft.com/office/drawing/2014/main" id="{608C1220-D9F2-7C99-5C0E-1CFD18DD3E8A}"/>
              </a:ext>
            </a:extLst>
          </p:cNvPr>
          <p:cNvSpPr/>
          <p:nvPr/>
        </p:nvSpPr>
        <p:spPr>
          <a:xfrm>
            <a:off x="5994765" y="5582333"/>
            <a:ext cx="1341388" cy="482081"/>
          </a:xfrm>
          <a:prstGeom prst="round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Arial" panose="020B0604020202020204" pitchFamily="34" charset="0"/>
                <a:cs typeface="Arial" panose="020B0604020202020204" pitchFamily="34" charset="0"/>
              </a:rPr>
              <a:t>Sub-problem definition</a:t>
            </a:r>
            <a:endParaRPr kumimoji="0" lang="en-US" sz="14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07" name="Straight Arrow Connector 206">
            <a:extLst>
              <a:ext uri="{FF2B5EF4-FFF2-40B4-BE49-F238E27FC236}">
                <a16:creationId xmlns:a16="http://schemas.microsoft.com/office/drawing/2014/main" id="{9CB5B2AD-8324-2E1D-2224-4C61DB77DC57}"/>
              </a:ext>
            </a:extLst>
          </p:cNvPr>
          <p:cNvCxnSpPr>
            <a:cxnSpLocks/>
          </p:cNvCxnSpPr>
          <p:nvPr/>
        </p:nvCxnSpPr>
        <p:spPr>
          <a:xfrm>
            <a:off x="7331569" y="5783508"/>
            <a:ext cx="777978" cy="0"/>
          </a:xfrm>
          <a:prstGeom prst="straightConnector1">
            <a:avLst/>
          </a:prstGeom>
          <a:noFill/>
          <a:ln w="38100" cap="flat" cmpd="sng" algn="ctr">
            <a:solidFill>
              <a:srgbClr val="FF0000"/>
            </a:solidFill>
            <a:prstDash val="solid"/>
            <a:miter lim="800000"/>
            <a:tailEnd type="triangle"/>
          </a:ln>
          <a:effectLst/>
        </p:spPr>
      </p:cxnSp>
      <p:sp>
        <p:nvSpPr>
          <p:cNvPr id="208" name="Rectangle 207">
            <a:extLst>
              <a:ext uri="{FF2B5EF4-FFF2-40B4-BE49-F238E27FC236}">
                <a16:creationId xmlns:a16="http://schemas.microsoft.com/office/drawing/2014/main" id="{D4DE1DD2-C2B8-CCF8-32FB-F459C2D956E2}"/>
              </a:ext>
            </a:extLst>
          </p:cNvPr>
          <p:cNvSpPr/>
          <p:nvPr/>
        </p:nvSpPr>
        <p:spPr>
          <a:xfrm>
            <a:off x="8453676" y="5479585"/>
            <a:ext cx="264069" cy="187321"/>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Rectangle 208">
            <a:extLst>
              <a:ext uri="{FF2B5EF4-FFF2-40B4-BE49-F238E27FC236}">
                <a16:creationId xmlns:a16="http://schemas.microsoft.com/office/drawing/2014/main" id="{6564C508-62F5-C663-EFAB-63EC7D4479C1}"/>
              </a:ext>
            </a:extLst>
          </p:cNvPr>
          <p:cNvSpPr/>
          <p:nvPr/>
        </p:nvSpPr>
        <p:spPr>
          <a:xfrm>
            <a:off x="8140846" y="5007072"/>
            <a:ext cx="264069" cy="187321"/>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E4989A71-0D92-59F6-1E91-5AFD1850BB66}"/>
              </a:ext>
            </a:extLst>
          </p:cNvPr>
          <p:cNvSpPr/>
          <p:nvPr/>
        </p:nvSpPr>
        <p:spPr>
          <a:xfrm>
            <a:off x="8759266" y="5006286"/>
            <a:ext cx="264069" cy="187321"/>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TextBox 210">
            <a:extLst>
              <a:ext uri="{FF2B5EF4-FFF2-40B4-BE49-F238E27FC236}">
                <a16:creationId xmlns:a16="http://schemas.microsoft.com/office/drawing/2014/main" id="{2E778EE4-BC95-E38E-B895-25D93EF66B50}"/>
              </a:ext>
            </a:extLst>
          </p:cNvPr>
          <p:cNvSpPr txBox="1"/>
          <p:nvPr/>
        </p:nvSpPr>
        <p:spPr>
          <a:xfrm>
            <a:off x="8089172" y="4973947"/>
            <a:ext cx="385283" cy="261610"/>
          </a:xfrm>
          <a:prstGeom prst="rect">
            <a:avLst/>
          </a:prstGeom>
          <a:noFill/>
        </p:spPr>
        <p:txBody>
          <a:bodyPr wrap="square">
            <a:spAutoFit/>
          </a:bodyPr>
          <a:lstStyle/>
          <a:p>
            <a:pPr algn="ctr" defTabSz="457200"/>
            <a:r>
              <a:rPr lang="en-US" sz="1100" dirty="0">
                <a:solidFill>
                  <a:prstClr val="white"/>
                </a:solidFill>
                <a:latin typeface="Arial" panose="020B0604020202020204" pitchFamily="34" charset="0"/>
                <a:cs typeface="Arial" panose="020B0604020202020204" pitchFamily="34" charset="0"/>
              </a:rPr>
              <a:t>P1</a:t>
            </a:r>
          </a:p>
        </p:txBody>
      </p:sp>
      <p:sp>
        <p:nvSpPr>
          <p:cNvPr id="212" name="TextBox 211">
            <a:extLst>
              <a:ext uri="{FF2B5EF4-FFF2-40B4-BE49-F238E27FC236}">
                <a16:creationId xmlns:a16="http://schemas.microsoft.com/office/drawing/2014/main" id="{1E170FF0-856D-FFD2-24C4-B91616E70BCD}"/>
              </a:ext>
            </a:extLst>
          </p:cNvPr>
          <p:cNvSpPr txBox="1"/>
          <p:nvPr/>
        </p:nvSpPr>
        <p:spPr>
          <a:xfrm>
            <a:off x="8690834" y="4971069"/>
            <a:ext cx="395232" cy="261610"/>
          </a:xfrm>
          <a:prstGeom prst="rect">
            <a:avLst/>
          </a:prstGeom>
          <a:noFill/>
        </p:spPr>
        <p:txBody>
          <a:bodyPr wrap="square">
            <a:spAutoFit/>
          </a:bodyPr>
          <a:lstStyle/>
          <a:p>
            <a:pPr algn="ctr" defTabSz="457200"/>
            <a:r>
              <a:rPr lang="en-US" sz="1100" dirty="0">
                <a:solidFill>
                  <a:prstClr val="white"/>
                </a:solidFill>
                <a:latin typeface="Arial" panose="020B0604020202020204" pitchFamily="34" charset="0"/>
                <a:cs typeface="Arial" panose="020B0604020202020204" pitchFamily="34" charset="0"/>
              </a:rPr>
              <a:t>P5</a:t>
            </a:r>
          </a:p>
        </p:txBody>
      </p:sp>
      <p:sp>
        <p:nvSpPr>
          <p:cNvPr id="213" name="TextBox 212">
            <a:extLst>
              <a:ext uri="{FF2B5EF4-FFF2-40B4-BE49-F238E27FC236}">
                <a16:creationId xmlns:a16="http://schemas.microsoft.com/office/drawing/2014/main" id="{F1A24595-7183-D1F4-9499-25B2468B7815}"/>
              </a:ext>
            </a:extLst>
          </p:cNvPr>
          <p:cNvSpPr txBox="1"/>
          <p:nvPr/>
        </p:nvSpPr>
        <p:spPr>
          <a:xfrm>
            <a:off x="8370709" y="5456648"/>
            <a:ext cx="434488" cy="261610"/>
          </a:xfrm>
          <a:prstGeom prst="rect">
            <a:avLst/>
          </a:prstGeom>
          <a:noFill/>
        </p:spPr>
        <p:txBody>
          <a:bodyPr wrap="square">
            <a:spAutoFit/>
          </a:bodyPr>
          <a:lstStyle/>
          <a:p>
            <a:pPr algn="ctr" defTabSz="457200"/>
            <a:r>
              <a:rPr lang="en-US" sz="1100" dirty="0">
                <a:solidFill>
                  <a:prstClr val="white"/>
                </a:solidFill>
                <a:latin typeface="Arial" panose="020B0604020202020204" pitchFamily="34" charset="0"/>
                <a:cs typeface="Arial" panose="020B0604020202020204" pitchFamily="34" charset="0"/>
              </a:rPr>
              <a:t>P20</a:t>
            </a:r>
          </a:p>
        </p:txBody>
      </p:sp>
      <p:cxnSp>
        <p:nvCxnSpPr>
          <p:cNvPr id="214" name="Straight Arrow Connector 213">
            <a:extLst>
              <a:ext uri="{FF2B5EF4-FFF2-40B4-BE49-F238E27FC236}">
                <a16:creationId xmlns:a16="http://schemas.microsoft.com/office/drawing/2014/main" id="{550D1E91-528A-75CF-5266-E11F4B1A2F72}"/>
              </a:ext>
            </a:extLst>
          </p:cNvPr>
          <p:cNvCxnSpPr>
            <a:cxnSpLocks/>
          </p:cNvCxnSpPr>
          <p:nvPr/>
        </p:nvCxnSpPr>
        <p:spPr>
          <a:xfrm>
            <a:off x="8385911" y="5188348"/>
            <a:ext cx="136528" cy="291237"/>
          </a:xfrm>
          <a:prstGeom prst="straightConnector1">
            <a:avLst/>
          </a:prstGeom>
          <a:noFill/>
          <a:ln w="19050" cap="flat" cmpd="sng" algn="ctr">
            <a:solidFill>
              <a:sysClr val="windowText" lastClr="000000"/>
            </a:solidFill>
            <a:prstDash val="solid"/>
            <a:miter lim="800000"/>
            <a:tailEnd type="triangle" w="lg" len="lg"/>
          </a:ln>
          <a:effectLst/>
        </p:spPr>
      </p:cxnSp>
      <p:cxnSp>
        <p:nvCxnSpPr>
          <p:cNvPr id="215" name="Straight Arrow Connector 214">
            <a:extLst>
              <a:ext uri="{FF2B5EF4-FFF2-40B4-BE49-F238E27FC236}">
                <a16:creationId xmlns:a16="http://schemas.microsoft.com/office/drawing/2014/main" id="{3BC1139A-03A8-824E-1A6F-0452C173A8B8}"/>
              </a:ext>
            </a:extLst>
          </p:cNvPr>
          <p:cNvCxnSpPr>
            <a:cxnSpLocks/>
          </p:cNvCxnSpPr>
          <p:nvPr/>
        </p:nvCxnSpPr>
        <p:spPr>
          <a:xfrm flipH="1">
            <a:off x="8669341" y="5200482"/>
            <a:ext cx="208502" cy="261095"/>
          </a:xfrm>
          <a:prstGeom prst="straightConnector1">
            <a:avLst/>
          </a:prstGeom>
          <a:noFill/>
          <a:ln w="19050" cap="flat" cmpd="sng" algn="ctr">
            <a:solidFill>
              <a:sysClr val="windowText" lastClr="000000"/>
            </a:solidFill>
            <a:prstDash val="solid"/>
            <a:miter lim="800000"/>
            <a:tailEnd type="triangle" w="lg" len="lg"/>
          </a:ln>
          <a:effectLst/>
        </p:spPr>
      </p:cxnSp>
      <p:sp>
        <p:nvSpPr>
          <p:cNvPr id="216" name="Rectangle 215">
            <a:extLst>
              <a:ext uri="{FF2B5EF4-FFF2-40B4-BE49-F238E27FC236}">
                <a16:creationId xmlns:a16="http://schemas.microsoft.com/office/drawing/2014/main" id="{3C5D78F1-9B70-6EFE-4F9D-ADAE68B00D07}"/>
              </a:ext>
            </a:extLst>
          </p:cNvPr>
          <p:cNvSpPr/>
          <p:nvPr/>
        </p:nvSpPr>
        <p:spPr>
          <a:xfrm>
            <a:off x="9191888" y="4999779"/>
            <a:ext cx="264069" cy="187321"/>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TextBox 216">
            <a:extLst>
              <a:ext uri="{FF2B5EF4-FFF2-40B4-BE49-F238E27FC236}">
                <a16:creationId xmlns:a16="http://schemas.microsoft.com/office/drawing/2014/main" id="{376AE8FC-35E5-7203-4CE4-591EAA1E4241}"/>
              </a:ext>
            </a:extLst>
          </p:cNvPr>
          <p:cNvSpPr txBox="1"/>
          <p:nvPr/>
        </p:nvSpPr>
        <p:spPr>
          <a:xfrm>
            <a:off x="9102186" y="4980290"/>
            <a:ext cx="443472" cy="261610"/>
          </a:xfrm>
          <a:prstGeom prst="rect">
            <a:avLst/>
          </a:prstGeom>
          <a:noFill/>
        </p:spPr>
        <p:txBody>
          <a:bodyPr wrap="square">
            <a:spAutoFit/>
          </a:bodyPr>
          <a:lstStyle/>
          <a:p>
            <a:pPr algn="ctr" defTabSz="457200"/>
            <a:r>
              <a:rPr lang="en-US" sz="1100" dirty="0">
                <a:solidFill>
                  <a:prstClr val="white"/>
                </a:solidFill>
                <a:latin typeface="Arial" panose="020B0604020202020204" pitchFamily="34" charset="0"/>
                <a:cs typeface="Arial" panose="020B0604020202020204" pitchFamily="34" charset="0"/>
              </a:rPr>
              <a:t>P10</a:t>
            </a:r>
          </a:p>
        </p:txBody>
      </p:sp>
      <p:cxnSp>
        <p:nvCxnSpPr>
          <p:cNvPr id="218" name="Straight Arrow Connector 217">
            <a:extLst>
              <a:ext uri="{FF2B5EF4-FFF2-40B4-BE49-F238E27FC236}">
                <a16:creationId xmlns:a16="http://schemas.microsoft.com/office/drawing/2014/main" id="{5DFAC957-1C3D-F1D8-5097-E071D5C869AA}"/>
              </a:ext>
            </a:extLst>
          </p:cNvPr>
          <p:cNvCxnSpPr>
            <a:cxnSpLocks/>
          </p:cNvCxnSpPr>
          <p:nvPr/>
        </p:nvCxnSpPr>
        <p:spPr>
          <a:xfrm flipH="1">
            <a:off x="8743827" y="5193318"/>
            <a:ext cx="559018" cy="311912"/>
          </a:xfrm>
          <a:prstGeom prst="straightConnector1">
            <a:avLst/>
          </a:prstGeom>
          <a:noFill/>
          <a:ln w="19050" cap="flat" cmpd="sng" algn="ctr">
            <a:solidFill>
              <a:sysClr val="windowText" lastClr="000000"/>
            </a:solidFill>
            <a:prstDash val="solid"/>
            <a:miter lim="800000"/>
            <a:tailEnd type="triangle" w="lg" len="lg"/>
          </a:ln>
          <a:effectLst/>
        </p:spPr>
      </p:cxnSp>
      <p:grpSp>
        <p:nvGrpSpPr>
          <p:cNvPr id="219" name="Group 218">
            <a:extLst>
              <a:ext uri="{FF2B5EF4-FFF2-40B4-BE49-F238E27FC236}">
                <a16:creationId xmlns:a16="http://schemas.microsoft.com/office/drawing/2014/main" id="{3AFF8DC2-3D0B-D94A-EC9F-7AB67A17E46E}"/>
              </a:ext>
            </a:extLst>
          </p:cNvPr>
          <p:cNvGrpSpPr/>
          <p:nvPr/>
        </p:nvGrpSpPr>
        <p:grpSpPr>
          <a:xfrm rot="10800000" flipV="1">
            <a:off x="8246107" y="5892406"/>
            <a:ext cx="157112" cy="39458"/>
            <a:chOff x="4229100" y="5067300"/>
            <a:chExt cx="1117600" cy="254000"/>
          </a:xfrm>
        </p:grpSpPr>
        <p:sp>
          <p:nvSpPr>
            <p:cNvPr id="220" name="Oval 219">
              <a:extLst>
                <a:ext uri="{FF2B5EF4-FFF2-40B4-BE49-F238E27FC236}">
                  <a16:creationId xmlns:a16="http://schemas.microsoft.com/office/drawing/2014/main" id="{1E8FC20D-0235-B963-733F-3833B81D3091}"/>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Oval 220">
              <a:extLst>
                <a:ext uri="{FF2B5EF4-FFF2-40B4-BE49-F238E27FC236}">
                  <a16:creationId xmlns:a16="http://schemas.microsoft.com/office/drawing/2014/main" id="{0C5277CD-2104-BD03-117D-8765827A62C5}"/>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18D7394D-5065-BA91-90EA-4D8D5CFD7FE4}"/>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3" name="Group 222">
            <a:extLst>
              <a:ext uri="{FF2B5EF4-FFF2-40B4-BE49-F238E27FC236}">
                <a16:creationId xmlns:a16="http://schemas.microsoft.com/office/drawing/2014/main" id="{948C9031-91C7-D0BF-A055-BB512E9E1E67}"/>
              </a:ext>
            </a:extLst>
          </p:cNvPr>
          <p:cNvGrpSpPr/>
          <p:nvPr/>
        </p:nvGrpSpPr>
        <p:grpSpPr>
          <a:xfrm rot="10800000" flipV="1">
            <a:off x="8695035" y="5892406"/>
            <a:ext cx="157112" cy="39458"/>
            <a:chOff x="4229100" y="5067300"/>
            <a:chExt cx="1117600" cy="254000"/>
          </a:xfrm>
        </p:grpSpPr>
        <p:sp>
          <p:nvSpPr>
            <p:cNvPr id="224" name="Oval 223">
              <a:extLst>
                <a:ext uri="{FF2B5EF4-FFF2-40B4-BE49-F238E27FC236}">
                  <a16:creationId xmlns:a16="http://schemas.microsoft.com/office/drawing/2014/main" id="{FA52ABE8-BB92-43B7-7E0D-65D283059C06}"/>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Oval 224">
              <a:extLst>
                <a:ext uri="{FF2B5EF4-FFF2-40B4-BE49-F238E27FC236}">
                  <a16:creationId xmlns:a16="http://schemas.microsoft.com/office/drawing/2014/main" id="{6F22E481-C6B3-CCF1-37C3-2F3D6AF13C7C}"/>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Oval 225">
              <a:extLst>
                <a:ext uri="{FF2B5EF4-FFF2-40B4-BE49-F238E27FC236}">
                  <a16:creationId xmlns:a16="http://schemas.microsoft.com/office/drawing/2014/main" id="{6C240D16-686C-11B5-79B2-8238365547E7}"/>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7" name="Group 226">
            <a:extLst>
              <a:ext uri="{FF2B5EF4-FFF2-40B4-BE49-F238E27FC236}">
                <a16:creationId xmlns:a16="http://schemas.microsoft.com/office/drawing/2014/main" id="{9E2DB96B-E972-BE6C-E2FE-04CDB7F31D67}"/>
              </a:ext>
            </a:extLst>
          </p:cNvPr>
          <p:cNvGrpSpPr/>
          <p:nvPr/>
        </p:nvGrpSpPr>
        <p:grpSpPr>
          <a:xfrm rot="10800000" flipV="1">
            <a:off x="9177842" y="5890579"/>
            <a:ext cx="157112" cy="39458"/>
            <a:chOff x="4229100" y="5067300"/>
            <a:chExt cx="1117600" cy="254000"/>
          </a:xfrm>
        </p:grpSpPr>
        <p:sp>
          <p:nvSpPr>
            <p:cNvPr id="228" name="Oval 227">
              <a:extLst>
                <a:ext uri="{FF2B5EF4-FFF2-40B4-BE49-F238E27FC236}">
                  <a16:creationId xmlns:a16="http://schemas.microsoft.com/office/drawing/2014/main" id="{3DD9FBE7-B747-49B0-4620-55B632729403}"/>
                </a:ext>
              </a:extLst>
            </p:cNvPr>
            <p:cNvSpPr/>
            <p:nvPr/>
          </p:nvSpPr>
          <p:spPr>
            <a:xfrm>
              <a:off x="42291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28">
              <a:extLst>
                <a:ext uri="{FF2B5EF4-FFF2-40B4-BE49-F238E27FC236}">
                  <a16:creationId xmlns:a16="http://schemas.microsoft.com/office/drawing/2014/main" id="{46B12E37-8C18-735A-CD33-49F6112B2136}"/>
                </a:ext>
              </a:extLst>
            </p:cNvPr>
            <p:cNvSpPr/>
            <p:nvPr/>
          </p:nvSpPr>
          <p:spPr>
            <a:xfrm>
              <a:off x="46609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061F2D85-1C48-4AF0-0268-6DFA28C082A4}"/>
                </a:ext>
              </a:extLst>
            </p:cNvPr>
            <p:cNvSpPr/>
            <p:nvPr/>
          </p:nvSpPr>
          <p:spPr>
            <a:xfrm>
              <a:off x="5092700" y="5067300"/>
              <a:ext cx="254000" cy="2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3" name="TextBox 232">
            <a:extLst>
              <a:ext uri="{FF2B5EF4-FFF2-40B4-BE49-F238E27FC236}">
                <a16:creationId xmlns:a16="http://schemas.microsoft.com/office/drawing/2014/main" id="{E378F0FA-0094-4351-AC2A-F4D405A51FDF}"/>
              </a:ext>
            </a:extLst>
          </p:cNvPr>
          <p:cNvSpPr txBox="1"/>
          <p:nvPr/>
        </p:nvSpPr>
        <p:spPr>
          <a:xfrm>
            <a:off x="7467128" y="5468119"/>
            <a:ext cx="479278" cy="338554"/>
          </a:xfrm>
          <a:prstGeom prst="rect">
            <a:avLst/>
          </a:prstGeom>
          <a:noFill/>
        </p:spPr>
        <p:txBody>
          <a:bodyPr wrap="square" rtlCol="0">
            <a:spAutoFit/>
          </a:bodyPr>
          <a:lstStyle/>
          <a:p>
            <a:pPr algn="ctr" defTabSz="457200"/>
            <a:r>
              <a:rPr lang="en-US" sz="1600" b="1" dirty="0">
                <a:solidFill>
                  <a:srgbClr val="FF0000"/>
                </a:solidFill>
                <a:latin typeface="Arial" panose="020B0604020202020204" pitchFamily="34" charset="0"/>
                <a:cs typeface="Arial" panose="020B0604020202020204" pitchFamily="34" charset="0"/>
              </a:rPr>
              <a:t>DP</a:t>
            </a:r>
          </a:p>
        </p:txBody>
      </p:sp>
      <p:cxnSp>
        <p:nvCxnSpPr>
          <p:cNvPr id="234" name="Straight Arrow Connector 233">
            <a:extLst>
              <a:ext uri="{FF2B5EF4-FFF2-40B4-BE49-F238E27FC236}">
                <a16:creationId xmlns:a16="http://schemas.microsoft.com/office/drawing/2014/main" id="{DC39A427-9ADD-5F00-9BE7-8D88C1C8B8D9}"/>
              </a:ext>
            </a:extLst>
          </p:cNvPr>
          <p:cNvCxnSpPr>
            <a:cxnSpLocks/>
          </p:cNvCxnSpPr>
          <p:nvPr/>
        </p:nvCxnSpPr>
        <p:spPr>
          <a:xfrm>
            <a:off x="9455957" y="5505230"/>
            <a:ext cx="448054" cy="0"/>
          </a:xfrm>
          <a:prstGeom prst="straightConnector1">
            <a:avLst/>
          </a:prstGeom>
          <a:noFill/>
          <a:ln w="38100" cap="flat" cmpd="sng" algn="ctr">
            <a:solidFill>
              <a:srgbClr val="FF0000"/>
            </a:solidFill>
            <a:prstDash val="solid"/>
            <a:miter lim="800000"/>
            <a:tailEnd type="triangle"/>
          </a:ln>
          <a:effectLst/>
        </p:spPr>
      </p:cxnSp>
      <p:sp>
        <p:nvSpPr>
          <p:cNvPr id="237" name="Rectangle 236">
            <a:extLst>
              <a:ext uri="{FF2B5EF4-FFF2-40B4-BE49-F238E27FC236}">
                <a16:creationId xmlns:a16="http://schemas.microsoft.com/office/drawing/2014/main" id="{2AFC9EF7-D524-4F60-B154-240FAA9495B0}"/>
              </a:ext>
            </a:extLst>
          </p:cNvPr>
          <p:cNvSpPr/>
          <p:nvPr/>
        </p:nvSpPr>
        <p:spPr>
          <a:xfrm>
            <a:off x="6827062" y="4610684"/>
            <a:ext cx="150542" cy="244066"/>
          </a:xfrm>
          <a:prstGeom prst="rect">
            <a:avLst/>
          </a:pr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277DCE86-3264-56AF-4E1B-96B102C41E92}"/>
                  </a:ext>
                </a:extLst>
              </p:cNvPr>
              <p:cNvSpPr txBox="1"/>
              <p:nvPr/>
            </p:nvSpPr>
            <p:spPr>
              <a:xfrm>
                <a:off x="6098738" y="4570160"/>
                <a:ext cx="884267" cy="33393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funcPr>
                        <m:fName>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max</m:t>
                          </m:r>
                        </m:fName>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 </m:t>
                          </m:r>
                          <m:acc>
                            <m:accPr>
                              <m:chr m:val="⃗"/>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𝑀</m:t>
                              </m:r>
                            </m:e>
                          </m:acc>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m:t>
                          </m:r>
                          <m:acc>
                            <m:accPr>
                              <m:chr m:val="⃗"/>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𝐼</m:t>
                              </m:r>
                            </m:e>
                          </m:acc>
                        </m:e>
                      </m:func>
                    </m:oMath>
                  </m:oMathPara>
                </a14:m>
                <a:endParaRPr kumimoji="0" lang="en-US" sz="1100" b="0" i="0" u="none" strike="noStrike" kern="0" cap="none" spc="0" normalizeH="0" baseline="0" noProof="0" dirty="0">
                  <a:ln>
                    <a:noFill/>
                  </a:ln>
                  <a:solidFill>
                    <a:prstClr val="black"/>
                  </a:solidFill>
                  <a:effectLst/>
                  <a:uLnTx/>
                  <a:uFillTx/>
                </a:endParaRPr>
              </a:p>
            </p:txBody>
          </p:sp>
        </mc:Choice>
        <mc:Fallback xmlns="">
          <p:sp>
            <p:nvSpPr>
              <p:cNvPr id="238" name="TextBox 237">
                <a:extLst>
                  <a:ext uri="{FF2B5EF4-FFF2-40B4-BE49-F238E27FC236}">
                    <a16:creationId xmlns:a16="http://schemas.microsoft.com/office/drawing/2014/main" id="{277DCE86-3264-56AF-4E1B-96B102C41E92}"/>
                  </a:ext>
                </a:extLst>
              </p:cNvPr>
              <p:cNvSpPr txBox="1">
                <a:spLocks noRot="1" noChangeAspect="1" noMove="1" noResize="1" noEditPoints="1" noAdjustHandles="1" noChangeArrowheads="1" noChangeShapeType="1" noTextEdit="1"/>
              </p:cNvSpPr>
              <p:nvPr/>
            </p:nvSpPr>
            <p:spPr>
              <a:xfrm>
                <a:off x="6098738" y="4570160"/>
                <a:ext cx="884267" cy="333938"/>
              </a:xfrm>
              <a:prstGeom prst="rect">
                <a:avLst/>
              </a:prstGeom>
              <a:blipFill>
                <a:blip r:embed="rId5"/>
                <a:stretch>
                  <a:fillRect t="-11111" r="-28767"/>
                </a:stretch>
              </a:blipFill>
            </p:spPr>
            <p:txBody>
              <a:bodyPr/>
              <a:lstStyle/>
              <a:p>
                <a:r>
                  <a:rPr lang="en-US">
                    <a:noFill/>
                  </a:rPr>
                  <a:t> </a:t>
                </a:r>
              </a:p>
            </p:txBody>
          </p:sp>
        </mc:Fallback>
      </mc:AlternateContent>
      <p:sp>
        <p:nvSpPr>
          <p:cNvPr id="239" name="Rectangle 238">
            <a:extLst>
              <a:ext uri="{FF2B5EF4-FFF2-40B4-BE49-F238E27FC236}">
                <a16:creationId xmlns:a16="http://schemas.microsoft.com/office/drawing/2014/main" id="{377EBB9C-E020-A5FD-1C91-2892D1D60419}"/>
              </a:ext>
            </a:extLst>
          </p:cNvPr>
          <p:cNvSpPr/>
          <p:nvPr/>
        </p:nvSpPr>
        <p:spPr>
          <a:xfrm>
            <a:off x="6272496" y="4889052"/>
            <a:ext cx="591133" cy="283918"/>
          </a:xfrm>
          <a:prstGeom prst="rect">
            <a:avLst/>
          </a:prstGeom>
          <a:solidFill>
            <a:schemeClr val="accent1">
              <a:lumMod val="40000"/>
              <a:lumOff val="60000"/>
            </a:scheme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CB7A1027-6D82-D76D-80E3-741B8F98A22D}"/>
                  </a:ext>
                </a:extLst>
              </p:cNvPr>
              <p:cNvSpPr txBox="1"/>
              <p:nvPr/>
            </p:nvSpPr>
            <p:spPr>
              <a:xfrm>
                <a:off x="5824890" y="4870925"/>
                <a:ext cx="1834357" cy="333938"/>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s</m:t>
                      </m:r>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t</m:t>
                      </m:r>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  </m:t>
                      </m:r>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𝑇</m:t>
                          </m:r>
                        </m:e>
                        <m:sub>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sel</m:t>
                          </m:r>
                        </m:sub>
                      </m:sSub>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m:t>
                      </m:r>
                      <m:acc>
                        <m:accPr>
                          <m:chr m:val="⃗"/>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𝑀</m:t>
                          </m:r>
                        </m:e>
                      </m:acc>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𝜌</m:t>
                      </m:r>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𝑇</m:t>
                          </m:r>
                        </m:e>
                        <m:sub>
                          <m:r>
                            <m:rPr>
                              <m:sty m:val="p"/>
                            </m:rP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full</m:t>
                          </m:r>
                        </m:sub>
                      </m:sSub>
                    </m:oMath>
                  </m:oMathPara>
                </a14:m>
                <a:endParaRPr kumimoji="0" lang="en-US" sz="1100" b="0" i="0" u="none" strike="noStrike" kern="0" cap="none" spc="0" normalizeH="0" baseline="0" noProof="0" dirty="0">
                  <a:ln>
                    <a:noFill/>
                  </a:ln>
                  <a:solidFill>
                    <a:prstClr val="black"/>
                  </a:solidFill>
                  <a:effectLst/>
                  <a:uLnTx/>
                  <a:uFillTx/>
                </a:endParaRPr>
              </a:p>
            </p:txBody>
          </p:sp>
        </mc:Choice>
        <mc:Fallback xmlns="">
          <p:sp>
            <p:nvSpPr>
              <p:cNvPr id="240" name="TextBox 239">
                <a:extLst>
                  <a:ext uri="{FF2B5EF4-FFF2-40B4-BE49-F238E27FC236}">
                    <a16:creationId xmlns:a16="http://schemas.microsoft.com/office/drawing/2014/main" id="{CB7A1027-6D82-D76D-80E3-741B8F98A22D}"/>
                  </a:ext>
                </a:extLst>
              </p:cNvPr>
              <p:cNvSpPr txBox="1">
                <a:spLocks noRot="1" noChangeAspect="1" noMove="1" noResize="1" noEditPoints="1" noAdjustHandles="1" noChangeArrowheads="1" noChangeShapeType="1" noTextEdit="1"/>
              </p:cNvSpPr>
              <p:nvPr/>
            </p:nvSpPr>
            <p:spPr>
              <a:xfrm>
                <a:off x="5824890" y="4870925"/>
                <a:ext cx="1834357" cy="333938"/>
              </a:xfrm>
              <a:prstGeom prst="rect">
                <a:avLst/>
              </a:prstGeom>
              <a:blipFill>
                <a:blip r:embed="rId6"/>
                <a:stretch>
                  <a:fillRect b="-7273"/>
                </a:stretch>
              </a:blipFill>
            </p:spPr>
            <p:txBody>
              <a:bodyPr/>
              <a:lstStyle/>
              <a:p>
                <a:r>
                  <a:rPr lang="en-US">
                    <a:noFill/>
                  </a:rPr>
                  <a:t> </a:t>
                </a:r>
              </a:p>
            </p:txBody>
          </p:sp>
        </mc:Fallback>
      </mc:AlternateContent>
      <p:sp>
        <p:nvSpPr>
          <p:cNvPr id="244" name="TextBox 243">
            <a:extLst>
              <a:ext uri="{FF2B5EF4-FFF2-40B4-BE49-F238E27FC236}">
                <a16:creationId xmlns:a16="http://schemas.microsoft.com/office/drawing/2014/main" id="{716C807B-4CF5-40A8-93C5-01510C39CD1A}"/>
              </a:ext>
            </a:extLst>
          </p:cNvPr>
          <p:cNvSpPr txBox="1"/>
          <p:nvPr/>
        </p:nvSpPr>
        <p:spPr>
          <a:xfrm>
            <a:off x="9823509" y="5227888"/>
            <a:ext cx="2031567" cy="584775"/>
          </a:xfrm>
          <a:prstGeom prst="rect">
            <a:avLst/>
          </a:prstGeom>
          <a:noFill/>
        </p:spPr>
        <p:txBody>
          <a:bodyPr wrap="square" rtlCol="0">
            <a:spAutoFit/>
          </a:bodyPr>
          <a:lstStyle/>
          <a:p>
            <a:pPr algn="ctr" defTabSz="457200"/>
            <a:r>
              <a:rPr lang="en-US" sz="1600" b="1" dirty="0">
                <a:solidFill>
                  <a:srgbClr val="FF0000"/>
                </a:solidFill>
                <a:latin typeface="Arial" panose="020B0604020202020204" pitchFamily="34" charset="0"/>
                <a:cs typeface="Arial" panose="020B0604020202020204" pitchFamily="34" charset="0"/>
              </a:rPr>
              <a:t>Optimal Selection Strategy (M)</a:t>
            </a:r>
          </a:p>
        </p:txBody>
      </p:sp>
      <p:sp>
        <p:nvSpPr>
          <p:cNvPr id="269" name="Trapezoid 268">
            <a:extLst>
              <a:ext uri="{FF2B5EF4-FFF2-40B4-BE49-F238E27FC236}">
                <a16:creationId xmlns:a16="http://schemas.microsoft.com/office/drawing/2014/main" id="{2825538D-1A27-DD99-2C70-A1FF0C413855}"/>
              </a:ext>
            </a:extLst>
          </p:cNvPr>
          <p:cNvSpPr/>
          <p:nvPr/>
        </p:nvSpPr>
        <p:spPr bwMode="auto">
          <a:xfrm>
            <a:off x="3187731" y="3915482"/>
            <a:ext cx="554420" cy="1455553"/>
          </a:xfrm>
          <a:custGeom>
            <a:avLst/>
            <a:gdLst>
              <a:gd name="connsiteX0" fmla="*/ 0 w 540243"/>
              <a:gd name="connsiteY0" fmla="*/ 1081738 h 1081738"/>
              <a:gd name="connsiteX1" fmla="*/ 120885 w 540243"/>
              <a:gd name="connsiteY1" fmla="*/ 0 h 1081738"/>
              <a:gd name="connsiteX2" fmla="*/ 419358 w 540243"/>
              <a:gd name="connsiteY2" fmla="*/ 0 h 1081738"/>
              <a:gd name="connsiteX3" fmla="*/ 540243 w 540243"/>
              <a:gd name="connsiteY3" fmla="*/ 1081738 h 1081738"/>
              <a:gd name="connsiteX4" fmla="*/ 0 w 540243"/>
              <a:gd name="connsiteY4" fmla="*/ 1081738 h 1081738"/>
              <a:gd name="connsiteX0" fmla="*/ 0 w 540243"/>
              <a:gd name="connsiteY0" fmla="*/ 1081738 h 1081738"/>
              <a:gd name="connsiteX1" fmla="*/ 120885 w 540243"/>
              <a:gd name="connsiteY1" fmla="*/ 0 h 1081738"/>
              <a:gd name="connsiteX2" fmla="*/ 348475 w 540243"/>
              <a:gd name="connsiteY2" fmla="*/ 7089 h 1081738"/>
              <a:gd name="connsiteX3" fmla="*/ 540243 w 540243"/>
              <a:gd name="connsiteY3" fmla="*/ 1081738 h 1081738"/>
              <a:gd name="connsiteX4" fmla="*/ 0 w 540243"/>
              <a:gd name="connsiteY4" fmla="*/ 1081738 h 1081738"/>
              <a:gd name="connsiteX0" fmla="*/ 0 w 554420"/>
              <a:gd name="connsiteY0" fmla="*/ 1081738 h 1081738"/>
              <a:gd name="connsiteX1" fmla="*/ 120885 w 554420"/>
              <a:gd name="connsiteY1" fmla="*/ 0 h 1081738"/>
              <a:gd name="connsiteX2" fmla="*/ 348475 w 554420"/>
              <a:gd name="connsiteY2" fmla="*/ 7089 h 1081738"/>
              <a:gd name="connsiteX3" fmla="*/ 554420 w 554420"/>
              <a:gd name="connsiteY3" fmla="*/ 1081738 h 1081738"/>
              <a:gd name="connsiteX4" fmla="*/ 0 w 554420"/>
              <a:gd name="connsiteY4" fmla="*/ 1081738 h 108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420" h="1081738">
                <a:moveTo>
                  <a:pt x="0" y="1081738"/>
                </a:moveTo>
                <a:lnTo>
                  <a:pt x="120885" y="0"/>
                </a:lnTo>
                <a:lnTo>
                  <a:pt x="348475" y="7089"/>
                </a:lnTo>
                <a:lnTo>
                  <a:pt x="554420" y="1081738"/>
                </a:lnTo>
                <a:lnTo>
                  <a:pt x="0" y="1081738"/>
                </a:lnTo>
                <a:close/>
              </a:path>
            </a:pathLst>
          </a:cu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8" name="Rectangle 27">
            <a:extLst>
              <a:ext uri="{FF2B5EF4-FFF2-40B4-BE49-F238E27FC236}">
                <a16:creationId xmlns:a16="http://schemas.microsoft.com/office/drawing/2014/main" id="{119AD33B-238F-BCB7-7FF0-5CAF757EC4DA}"/>
              </a:ext>
            </a:extLst>
          </p:cNvPr>
          <p:cNvSpPr/>
          <p:nvPr/>
        </p:nvSpPr>
        <p:spPr>
          <a:xfrm rot="16200000">
            <a:off x="3242795" y="3637554"/>
            <a:ext cx="352472" cy="220416"/>
          </a:xfrm>
          <a:prstGeom prst="rect">
            <a:avLst/>
          </a:prstGeom>
          <a:gradFill flip="none" rotWithShape="1">
            <a:gsLst>
              <a:gs pos="0">
                <a:srgbClr val="F9DC95">
                  <a:tint val="66000"/>
                  <a:satMod val="160000"/>
                </a:srgbClr>
              </a:gs>
              <a:gs pos="50000">
                <a:srgbClr val="F9DC95">
                  <a:tint val="44500"/>
                  <a:satMod val="160000"/>
                </a:srgbClr>
              </a:gs>
              <a:gs pos="100000">
                <a:srgbClr val="F9DC95">
                  <a:tint val="23500"/>
                  <a:satMod val="160000"/>
                </a:srgbClr>
              </a:gs>
            </a:gsLst>
            <a:lin ang="2700000" scaled="1"/>
            <a:tileRect/>
          </a:gra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3" name="Group 62">
            <a:extLst>
              <a:ext uri="{FF2B5EF4-FFF2-40B4-BE49-F238E27FC236}">
                <a16:creationId xmlns:a16="http://schemas.microsoft.com/office/drawing/2014/main" id="{CBDA6FE3-98E8-DEB9-9D9A-5838E639E714}"/>
              </a:ext>
            </a:extLst>
          </p:cNvPr>
          <p:cNvGrpSpPr/>
          <p:nvPr/>
        </p:nvGrpSpPr>
        <p:grpSpPr>
          <a:xfrm>
            <a:off x="3200974" y="5372654"/>
            <a:ext cx="1264035" cy="187698"/>
            <a:chOff x="5364627" y="5610540"/>
            <a:chExt cx="3034269" cy="433468"/>
          </a:xfrm>
        </p:grpSpPr>
        <p:sp>
          <p:nvSpPr>
            <p:cNvPr id="64" name="Rectangle 63">
              <a:extLst>
                <a:ext uri="{FF2B5EF4-FFF2-40B4-BE49-F238E27FC236}">
                  <a16:creationId xmlns:a16="http://schemas.microsoft.com/office/drawing/2014/main" id="{CC5D3DD9-628C-2C7B-7460-5F84720D33AA}"/>
                </a:ext>
              </a:extLst>
            </p:cNvPr>
            <p:cNvSpPr/>
            <p:nvPr/>
          </p:nvSpPr>
          <p:spPr>
            <a:xfrm>
              <a:off x="5364627"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62A188C-EF41-D973-2651-A14C9C87EE6C}"/>
                </a:ext>
              </a:extLst>
            </p:cNvPr>
            <p:cNvSpPr/>
            <p:nvPr/>
          </p:nvSpPr>
          <p:spPr>
            <a:xfrm>
              <a:off x="5798094"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17E0A2E7-B51D-0F20-56A9-CE2D26BF3BE6}"/>
                </a:ext>
              </a:extLst>
            </p:cNvPr>
            <p:cNvSpPr/>
            <p:nvPr/>
          </p:nvSpPr>
          <p:spPr>
            <a:xfrm>
              <a:off x="6231561"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95F3D165-3052-967B-D76F-573E4F5FFB25}"/>
                </a:ext>
              </a:extLst>
            </p:cNvPr>
            <p:cNvSpPr/>
            <p:nvPr/>
          </p:nvSpPr>
          <p:spPr>
            <a:xfrm>
              <a:off x="6665028"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A7B04A0F-3721-ACD5-BE70-6A8FBD5A1CF4}"/>
                </a:ext>
              </a:extLst>
            </p:cNvPr>
            <p:cNvSpPr/>
            <p:nvPr/>
          </p:nvSpPr>
          <p:spPr>
            <a:xfrm>
              <a:off x="7098495"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634F13B6-CC02-6B3C-32D2-A8C4C889885A}"/>
                </a:ext>
              </a:extLst>
            </p:cNvPr>
            <p:cNvSpPr/>
            <p:nvPr/>
          </p:nvSpPr>
          <p:spPr>
            <a:xfrm>
              <a:off x="7531962" y="5610541"/>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908D98CA-E1E8-1BAC-2F08-A8B3B25ED6D6}"/>
                </a:ext>
              </a:extLst>
            </p:cNvPr>
            <p:cNvSpPr/>
            <p:nvPr/>
          </p:nvSpPr>
          <p:spPr>
            <a:xfrm>
              <a:off x="7965429" y="5610540"/>
              <a:ext cx="433467" cy="43346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71" name="Left Brace 270">
            <a:extLst>
              <a:ext uri="{FF2B5EF4-FFF2-40B4-BE49-F238E27FC236}">
                <a16:creationId xmlns:a16="http://schemas.microsoft.com/office/drawing/2014/main" id="{EF533676-D94B-F2D6-473D-4F44B2DE90BC}"/>
              </a:ext>
            </a:extLst>
          </p:cNvPr>
          <p:cNvSpPr/>
          <p:nvPr/>
        </p:nvSpPr>
        <p:spPr>
          <a:xfrm rot="5400000">
            <a:off x="3391093" y="5025720"/>
            <a:ext cx="147695" cy="487287"/>
          </a:xfrm>
          <a:prstGeom prst="leftBrace">
            <a:avLst>
              <a:gd name="adj1" fmla="val 34997"/>
              <a:gd name="adj2" fmla="val 50000"/>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5" name="Connector: Elbow 274">
            <a:extLst>
              <a:ext uri="{FF2B5EF4-FFF2-40B4-BE49-F238E27FC236}">
                <a16:creationId xmlns:a16="http://schemas.microsoft.com/office/drawing/2014/main" id="{6F97D27C-DAE6-F7D4-2190-7AB50DCB7D2E}"/>
              </a:ext>
            </a:extLst>
          </p:cNvPr>
          <p:cNvCxnSpPr>
            <a:cxnSpLocks/>
            <a:stCxn id="117" idx="1"/>
          </p:cNvCxnSpPr>
          <p:nvPr/>
        </p:nvCxnSpPr>
        <p:spPr>
          <a:xfrm rot="10800000" flipV="1">
            <a:off x="6902333" y="3246364"/>
            <a:ext cx="756914" cy="137964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6F4AE60F-EB10-3E1A-8D9C-D66E7B9085E7}"/>
              </a:ext>
            </a:extLst>
          </p:cNvPr>
          <p:cNvSpPr txBox="1"/>
          <p:nvPr/>
        </p:nvSpPr>
        <p:spPr>
          <a:xfrm>
            <a:off x="5470672" y="2915360"/>
            <a:ext cx="1454037" cy="584775"/>
          </a:xfrm>
          <a:prstGeom prst="rect">
            <a:avLst/>
          </a:prstGeom>
          <a:noFill/>
        </p:spPr>
        <p:txBody>
          <a:bodyPr wrap="square" rtlCol="0">
            <a:spAutoFit/>
          </a:bodyPr>
          <a:lstStyle/>
          <a:p>
            <a:pPr algn="ctr" defTabSz="457200"/>
            <a:r>
              <a:rPr lang="en-US" sz="1600" b="1" dirty="0">
                <a:solidFill>
                  <a:srgbClr val="0070C0"/>
                </a:solidFill>
                <a:latin typeface="Arial" panose="020B0604020202020204" pitchFamily="34" charset="0"/>
                <a:cs typeface="Arial" panose="020B0604020202020204" pitchFamily="34" charset="0"/>
              </a:rPr>
              <a:t>Tensor </a:t>
            </a:r>
            <a:r>
              <a:rPr lang="en-US" sz="1600" b="1" dirty="0" err="1">
                <a:solidFill>
                  <a:srgbClr val="0070C0"/>
                </a:solidFill>
                <a:latin typeface="Arial" panose="020B0604020202020204" pitchFamily="34" charset="0"/>
                <a:cs typeface="Arial" panose="020B0604020202020204" pitchFamily="34" charset="0"/>
              </a:rPr>
              <a:t>Importances</a:t>
            </a:r>
            <a:endParaRPr lang="en-US" sz="1600" b="1" dirty="0">
              <a:solidFill>
                <a:srgbClr val="0070C0"/>
              </a:solidFill>
              <a:latin typeface="Arial" panose="020B0604020202020204" pitchFamily="34" charset="0"/>
              <a:cs typeface="Arial" panose="020B0604020202020204" pitchFamily="34" charset="0"/>
            </a:endParaRPr>
          </a:p>
        </p:txBody>
      </p:sp>
      <p:sp>
        <p:nvSpPr>
          <p:cNvPr id="278" name="Freeform: Shape 277">
            <a:extLst>
              <a:ext uri="{FF2B5EF4-FFF2-40B4-BE49-F238E27FC236}">
                <a16:creationId xmlns:a16="http://schemas.microsoft.com/office/drawing/2014/main" id="{F762270E-3783-087A-6A41-830F8D8EA7EE}"/>
              </a:ext>
            </a:extLst>
          </p:cNvPr>
          <p:cNvSpPr/>
          <p:nvPr/>
        </p:nvSpPr>
        <p:spPr bwMode="auto">
          <a:xfrm>
            <a:off x="3465840" y="4920273"/>
            <a:ext cx="2813472" cy="270700"/>
          </a:xfrm>
          <a:custGeom>
            <a:avLst/>
            <a:gdLst>
              <a:gd name="connsiteX0" fmla="*/ 0 w 2495107"/>
              <a:gd name="connsiteY0" fmla="*/ 226948 h 226948"/>
              <a:gd name="connsiteX1" fmla="*/ 113414 w 2495107"/>
              <a:gd name="connsiteY1" fmla="*/ 99357 h 226948"/>
              <a:gd name="connsiteX2" fmla="*/ 630866 w 2495107"/>
              <a:gd name="connsiteY2" fmla="*/ 21385 h 226948"/>
              <a:gd name="connsiteX3" fmla="*/ 1545266 w 2495107"/>
              <a:gd name="connsiteY3" fmla="*/ 120 h 226948"/>
              <a:gd name="connsiteX4" fmla="*/ 2495107 w 2495107"/>
              <a:gd name="connsiteY4" fmla="*/ 14297 h 226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107" h="226948">
                <a:moveTo>
                  <a:pt x="0" y="226948"/>
                </a:moveTo>
                <a:cubicBezTo>
                  <a:pt x="4135" y="180282"/>
                  <a:pt x="8270" y="133617"/>
                  <a:pt x="113414" y="99357"/>
                </a:cubicBezTo>
                <a:cubicBezTo>
                  <a:pt x="218558" y="65096"/>
                  <a:pt x="392224" y="37924"/>
                  <a:pt x="630866" y="21385"/>
                </a:cubicBezTo>
                <a:cubicBezTo>
                  <a:pt x="869508" y="4846"/>
                  <a:pt x="1234559" y="1301"/>
                  <a:pt x="1545266" y="120"/>
                </a:cubicBezTo>
                <a:cubicBezTo>
                  <a:pt x="1855973" y="-1061"/>
                  <a:pt x="2175540" y="6618"/>
                  <a:pt x="2495107" y="14297"/>
                </a:cubicBezTo>
              </a:path>
            </a:pathLst>
          </a:custGeom>
          <a:noFill/>
          <a:ln w="28575">
            <a:solidFill>
              <a:srgbClr val="0070C0"/>
            </a:solidFill>
            <a:miter lim="800000"/>
            <a:headEnd/>
            <a:tailEnd type="triangle" w="lg" len="lg"/>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279" name="TextBox 278">
            <a:extLst>
              <a:ext uri="{FF2B5EF4-FFF2-40B4-BE49-F238E27FC236}">
                <a16:creationId xmlns:a16="http://schemas.microsoft.com/office/drawing/2014/main" id="{5E55A1D2-DA67-5E55-E018-D1927CC77C3E}"/>
              </a:ext>
            </a:extLst>
          </p:cNvPr>
          <p:cNvSpPr txBox="1"/>
          <p:nvPr/>
        </p:nvSpPr>
        <p:spPr>
          <a:xfrm>
            <a:off x="3704477" y="4306573"/>
            <a:ext cx="959653" cy="584775"/>
          </a:xfrm>
          <a:prstGeom prst="rect">
            <a:avLst/>
          </a:prstGeom>
          <a:noFill/>
          <a:ln>
            <a:noFill/>
          </a:ln>
        </p:spPr>
        <p:txBody>
          <a:bodyPr wrap="square" rtlCol="0">
            <a:spAutoFit/>
          </a:bodyPr>
          <a:lstStyle/>
          <a:p>
            <a:pPr algn="ctr" defTabSz="457200"/>
            <a:r>
              <a:rPr lang="en-US" sz="1600" b="1" dirty="0">
                <a:solidFill>
                  <a:srgbClr val="0070C0"/>
                </a:solidFill>
                <a:latin typeface="Arial" panose="020B0604020202020204" pitchFamily="34" charset="0"/>
                <a:cs typeface="Arial" panose="020B0604020202020204" pitchFamily="34" charset="0"/>
              </a:rPr>
              <a:t>Tensor Timings</a:t>
            </a:r>
          </a:p>
        </p:txBody>
      </p:sp>
    </p:spTree>
    <p:extLst>
      <p:ext uri="{BB962C8B-B14F-4D97-AF65-F5344CB8AC3E}">
        <p14:creationId xmlns:p14="http://schemas.microsoft.com/office/powerpoint/2010/main" val="19832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par>
                                <p:cTn id="74" presetID="10" presetClass="entr" presetSubtype="0"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par>
                                <p:cTn id="95" presetID="10" presetClass="entr" presetSubtype="0"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10" presetClass="entr" presetSubtype="0" fill="hold"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par>
                                <p:cTn id="104" presetID="10" presetClass="entr" presetSubtype="0"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500"/>
                                        <p:tgtEl>
                                          <p:spTgt spid="44"/>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fade">
                                      <p:cBhvr>
                                        <p:cTn id="125" dur="500"/>
                                        <p:tgtEl>
                                          <p:spTgt spid="6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8"/>
                                        </p:tgtEl>
                                        <p:attrNameLst>
                                          <p:attrName>style.visibility</p:attrName>
                                        </p:attrNameLst>
                                      </p:cBhvr>
                                      <p:to>
                                        <p:strVal val="visible"/>
                                      </p:to>
                                    </p:set>
                                    <p:animEffect transition="in" filter="fade">
                                      <p:cBhvr>
                                        <p:cTn id="128" dur="500"/>
                                        <p:tgtEl>
                                          <p:spTgt spid="58"/>
                                        </p:tgtEl>
                                      </p:cBhvr>
                                    </p:animEffect>
                                  </p:childTnLst>
                                </p:cTn>
                              </p:par>
                            </p:childTnLst>
                          </p:cTn>
                        </p:par>
                        <p:par>
                          <p:cTn id="129" fill="hold">
                            <p:stCondLst>
                              <p:cond delay="1000"/>
                            </p:stCondLst>
                            <p:childTnLst>
                              <p:par>
                                <p:cTn id="130" presetID="10" presetClass="entr" presetSubtype="0" fill="hold" grpId="0" nodeType="afterEffect">
                                  <p:stCondLst>
                                    <p:cond delay="0"/>
                                  </p:stCondLst>
                                  <p:childTnLst>
                                    <p:set>
                                      <p:cBhvr>
                                        <p:cTn id="131" dur="1" fill="hold">
                                          <p:stCondLst>
                                            <p:cond delay="0"/>
                                          </p:stCondLst>
                                        </p:cTn>
                                        <p:tgtEl>
                                          <p:spTgt spid="269"/>
                                        </p:tgtEl>
                                        <p:attrNameLst>
                                          <p:attrName>style.visibility</p:attrName>
                                        </p:attrNameLst>
                                      </p:cBhvr>
                                      <p:to>
                                        <p:strVal val="visible"/>
                                      </p:to>
                                    </p:set>
                                    <p:animEffect transition="in" filter="fade">
                                      <p:cBhvr>
                                        <p:cTn id="132" dur="500"/>
                                        <p:tgtEl>
                                          <p:spTgt spid="26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71"/>
                                        </p:tgtEl>
                                        <p:attrNameLst>
                                          <p:attrName>style.visibility</p:attrName>
                                        </p:attrNameLst>
                                      </p:cBhvr>
                                      <p:to>
                                        <p:strVal val="visible"/>
                                      </p:to>
                                    </p:set>
                                    <p:animEffect transition="in" filter="fade">
                                      <p:cBhvr>
                                        <p:cTn id="135" dur="500"/>
                                        <p:tgtEl>
                                          <p:spTgt spid="27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79"/>
                                        </p:tgtEl>
                                        <p:attrNameLst>
                                          <p:attrName>style.visibility</p:attrName>
                                        </p:attrNameLst>
                                      </p:cBhvr>
                                      <p:to>
                                        <p:strVal val="visible"/>
                                      </p:to>
                                    </p:set>
                                    <p:animEffect transition="in" filter="fade">
                                      <p:cBhvr>
                                        <p:cTn id="138" dur="500"/>
                                        <p:tgtEl>
                                          <p:spTgt spid="279"/>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08"/>
                                        </p:tgtEl>
                                        <p:attrNameLst>
                                          <p:attrName>style.visibility</p:attrName>
                                        </p:attrNameLst>
                                      </p:cBhvr>
                                      <p:to>
                                        <p:strVal val="visible"/>
                                      </p:to>
                                    </p:set>
                                    <p:animEffect transition="in" filter="fade">
                                      <p:cBhvr>
                                        <p:cTn id="143" dur="500"/>
                                        <p:tgtEl>
                                          <p:spTgt spid="10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9"/>
                                        </p:tgtEl>
                                        <p:attrNameLst>
                                          <p:attrName>style.visibility</p:attrName>
                                        </p:attrNameLst>
                                      </p:cBhvr>
                                      <p:to>
                                        <p:strVal val="visible"/>
                                      </p:to>
                                    </p:set>
                                    <p:animEffect transition="in" filter="fade">
                                      <p:cBhvr>
                                        <p:cTn id="146" dur="500"/>
                                        <p:tgtEl>
                                          <p:spTgt spid="10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10"/>
                                        </p:tgtEl>
                                        <p:attrNameLst>
                                          <p:attrName>style.visibility</p:attrName>
                                        </p:attrNameLst>
                                      </p:cBhvr>
                                      <p:to>
                                        <p:strVal val="visible"/>
                                      </p:to>
                                    </p:set>
                                    <p:animEffect transition="in" filter="fade">
                                      <p:cBhvr>
                                        <p:cTn id="149" dur="500"/>
                                        <p:tgtEl>
                                          <p:spTgt spid="110"/>
                                        </p:tgtEl>
                                      </p:cBhvr>
                                    </p:animEffect>
                                  </p:childTnLst>
                                </p:cTn>
                              </p:par>
                              <p:par>
                                <p:cTn id="150" presetID="10" presetClass="entr" presetSubtype="0" fill="hold" nodeType="withEffect">
                                  <p:stCondLst>
                                    <p:cond delay="0"/>
                                  </p:stCondLst>
                                  <p:childTnLst>
                                    <p:set>
                                      <p:cBhvr>
                                        <p:cTn id="151" dur="1" fill="hold">
                                          <p:stCondLst>
                                            <p:cond delay="0"/>
                                          </p:stCondLst>
                                        </p:cTn>
                                        <p:tgtEl>
                                          <p:spTgt spid="111"/>
                                        </p:tgtEl>
                                        <p:attrNameLst>
                                          <p:attrName>style.visibility</p:attrName>
                                        </p:attrNameLst>
                                      </p:cBhvr>
                                      <p:to>
                                        <p:strVal val="visible"/>
                                      </p:to>
                                    </p:set>
                                    <p:animEffect transition="in" filter="fade">
                                      <p:cBhvr>
                                        <p:cTn id="152" dur="500"/>
                                        <p:tgtEl>
                                          <p:spTgt spid="111"/>
                                        </p:tgtEl>
                                      </p:cBhvr>
                                    </p:animEffect>
                                  </p:childTnLst>
                                </p:cTn>
                              </p:par>
                              <p:par>
                                <p:cTn id="153" presetID="10" presetClass="entr" presetSubtype="0" fill="hold" nodeType="withEffect">
                                  <p:stCondLst>
                                    <p:cond delay="0"/>
                                  </p:stCondLst>
                                  <p:childTnLst>
                                    <p:set>
                                      <p:cBhvr>
                                        <p:cTn id="154" dur="1" fill="hold">
                                          <p:stCondLst>
                                            <p:cond delay="0"/>
                                          </p:stCondLst>
                                        </p:cTn>
                                        <p:tgtEl>
                                          <p:spTgt spid="112"/>
                                        </p:tgtEl>
                                        <p:attrNameLst>
                                          <p:attrName>style.visibility</p:attrName>
                                        </p:attrNameLst>
                                      </p:cBhvr>
                                      <p:to>
                                        <p:strVal val="visible"/>
                                      </p:to>
                                    </p:set>
                                    <p:animEffect transition="in" filter="fade">
                                      <p:cBhvr>
                                        <p:cTn id="155" dur="500"/>
                                        <p:tgtEl>
                                          <p:spTgt spid="112"/>
                                        </p:tgtEl>
                                      </p:cBhvr>
                                    </p:animEffect>
                                  </p:childTnLst>
                                </p:cTn>
                              </p:par>
                              <p:par>
                                <p:cTn id="156" presetID="10"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fade">
                                      <p:cBhvr>
                                        <p:cTn id="158" dur="500"/>
                                        <p:tgtEl>
                                          <p:spTgt spid="11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14"/>
                                        </p:tgtEl>
                                        <p:attrNameLst>
                                          <p:attrName>style.visibility</p:attrName>
                                        </p:attrNameLst>
                                      </p:cBhvr>
                                      <p:to>
                                        <p:strVal val="visible"/>
                                      </p:to>
                                    </p:set>
                                    <p:animEffect transition="in" filter="fade">
                                      <p:cBhvr>
                                        <p:cTn id="161" dur="500"/>
                                        <p:tgtEl>
                                          <p:spTgt spid="114"/>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15"/>
                                        </p:tgtEl>
                                        <p:attrNameLst>
                                          <p:attrName>style.visibility</p:attrName>
                                        </p:attrNameLst>
                                      </p:cBhvr>
                                      <p:to>
                                        <p:strVal val="visible"/>
                                      </p:to>
                                    </p:set>
                                    <p:animEffect transition="in" filter="fade">
                                      <p:cBhvr>
                                        <p:cTn id="164" dur="500"/>
                                        <p:tgtEl>
                                          <p:spTgt spid="11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16"/>
                                        </p:tgtEl>
                                        <p:attrNameLst>
                                          <p:attrName>style.visibility</p:attrName>
                                        </p:attrNameLst>
                                      </p:cBhvr>
                                      <p:to>
                                        <p:strVal val="visible"/>
                                      </p:to>
                                    </p:set>
                                    <p:animEffect transition="in" filter="fade">
                                      <p:cBhvr>
                                        <p:cTn id="167" dur="500"/>
                                        <p:tgtEl>
                                          <p:spTgt spid="116"/>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18"/>
                                        </p:tgtEl>
                                        <p:attrNameLst>
                                          <p:attrName>style.visibility</p:attrName>
                                        </p:attrNameLst>
                                      </p:cBhvr>
                                      <p:to>
                                        <p:strVal val="visible"/>
                                      </p:to>
                                    </p:set>
                                    <p:animEffect transition="in" filter="fade">
                                      <p:cBhvr>
                                        <p:cTn id="170" dur="500"/>
                                        <p:tgtEl>
                                          <p:spTgt spid="118"/>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19"/>
                                        </p:tgtEl>
                                        <p:attrNameLst>
                                          <p:attrName>style.visibility</p:attrName>
                                        </p:attrNameLst>
                                      </p:cBhvr>
                                      <p:to>
                                        <p:strVal val="visible"/>
                                      </p:to>
                                    </p:set>
                                    <p:animEffect transition="in" filter="fade">
                                      <p:cBhvr>
                                        <p:cTn id="173" dur="500"/>
                                        <p:tgtEl>
                                          <p:spTgt spid="11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20"/>
                                        </p:tgtEl>
                                        <p:attrNameLst>
                                          <p:attrName>style.visibility</p:attrName>
                                        </p:attrNameLst>
                                      </p:cBhvr>
                                      <p:to>
                                        <p:strVal val="visible"/>
                                      </p:to>
                                    </p:set>
                                    <p:animEffect transition="in" filter="fade">
                                      <p:cBhvr>
                                        <p:cTn id="176" dur="500"/>
                                        <p:tgtEl>
                                          <p:spTgt spid="120"/>
                                        </p:tgtEl>
                                      </p:cBhvr>
                                    </p:animEffect>
                                  </p:childTnLst>
                                </p:cTn>
                              </p:par>
                              <p:par>
                                <p:cTn id="177" presetID="10" presetClass="entr" presetSubtype="0" fill="hold" nodeType="withEffect">
                                  <p:stCondLst>
                                    <p:cond delay="0"/>
                                  </p:stCondLst>
                                  <p:childTnLst>
                                    <p:set>
                                      <p:cBhvr>
                                        <p:cTn id="178" dur="1" fill="hold">
                                          <p:stCondLst>
                                            <p:cond delay="0"/>
                                          </p:stCondLst>
                                        </p:cTn>
                                        <p:tgtEl>
                                          <p:spTgt spid="121"/>
                                        </p:tgtEl>
                                        <p:attrNameLst>
                                          <p:attrName>style.visibility</p:attrName>
                                        </p:attrNameLst>
                                      </p:cBhvr>
                                      <p:to>
                                        <p:strVal val="visible"/>
                                      </p:to>
                                    </p:set>
                                    <p:animEffect transition="in" filter="fade">
                                      <p:cBhvr>
                                        <p:cTn id="179" dur="500"/>
                                        <p:tgtEl>
                                          <p:spTgt spid="121"/>
                                        </p:tgtEl>
                                      </p:cBhvr>
                                    </p:animEffect>
                                  </p:childTnLst>
                                </p:cTn>
                              </p:par>
                              <p:par>
                                <p:cTn id="180" presetID="10" presetClass="entr" presetSubtype="0" fill="hold" nodeType="withEffect">
                                  <p:stCondLst>
                                    <p:cond delay="0"/>
                                  </p:stCondLst>
                                  <p:childTnLst>
                                    <p:set>
                                      <p:cBhvr>
                                        <p:cTn id="181" dur="1" fill="hold">
                                          <p:stCondLst>
                                            <p:cond delay="0"/>
                                          </p:stCondLst>
                                        </p:cTn>
                                        <p:tgtEl>
                                          <p:spTgt spid="122"/>
                                        </p:tgtEl>
                                        <p:attrNameLst>
                                          <p:attrName>style.visibility</p:attrName>
                                        </p:attrNameLst>
                                      </p:cBhvr>
                                      <p:to>
                                        <p:strVal val="visible"/>
                                      </p:to>
                                    </p:set>
                                    <p:animEffect transition="in" filter="fade">
                                      <p:cBhvr>
                                        <p:cTn id="182" dur="500"/>
                                        <p:tgtEl>
                                          <p:spTgt spid="122"/>
                                        </p:tgtEl>
                                      </p:cBhvr>
                                    </p:animEffect>
                                  </p:childTnLst>
                                </p:cTn>
                              </p:par>
                              <p:par>
                                <p:cTn id="183" presetID="10" presetClass="entr" presetSubtype="0" fill="hold" nodeType="withEffect">
                                  <p:stCondLst>
                                    <p:cond delay="0"/>
                                  </p:stCondLst>
                                  <p:childTnLst>
                                    <p:set>
                                      <p:cBhvr>
                                        <p:cTn id="184" dur="1" fill="hold">
                                          <p:stCondLst>
                                            <p:cond delay="0"/>
                                          </p:stCondLst>
                                        </p:cTn>
                                        <p:tgtEl>
                                          <p:spTgt spid="123"/>
                                        </p:tgtEl>
                                        <p:attrNameLst>
                                          <p:attrName>style.visibility</p:attrName>
                                        </p:attrNameLst>
                                      </p:cBhvr>
                                      <p:to>
                                        <p:strVal val="visible"/>
                                      </p:to>
                                    </p:set>
                                    <p:animEffect transition="in" filter="fade">
                                      <p:cBhvr>
                                        <p:cTn id="185" dur="500"/>
                                        <p:tgtEl>
                                          <p:spTgt spid="123"/>
                                        </p:tgtEl>
                                      </p:cBhvr>
                                    </p:animEffect>
                                  </p:childTnLst>
                                </p:cTn>
                              </p:par>
                              <p:par>
                                <p:cTn id="186" presetID="10" presetClass="entr" presetSubtype="0" fill="hold" nodeType="withEffect">
                                  <p:stCondLst>
                                    <p:cond delay="0"/>
                                  </p:stCondLst>
                                  <p:childTnLst>
                                    <p:set>
                                      <p:cBhvr>
                                        <p:cTn id="187" dur="1" fill="hold">
                                          <p:stCondLst>
                                            <p:cond delay="0"/>
                                          </p:stCondLst>
                                        </p:cTn>
                                        <p:tgtEl>
                                          <p:spTgt spid="124"/>
                                        </p:tgtEl>
                                        <p:attrNameLst>
                                          <p:attrName>style.visibility</p:attrName>
                                        </p:attrNameLst>
                                      </p:cBhvr>
                                      <p:to>
                                        <p:strVal val="visible"/>
                                      </p:to>
                                    </p:set>
                                    <p:animEffect transition="in" filter="fade">
                                      <p:cBhvr>
                                        <p:cTn id="188" dur="500"/>
                                        <p:tgtEl>
                                          <p:spTgt spid="124"/>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29"/>
                                        </p:tgtEl>
                                        <p:attrNameLst>
                                          <p:attrName>style.visibility</p:attrName>
                                        </p:attrNameLst>
                                      </p:cBhvr>
                                      <p:to>
                                        <p:strVal val="visible"/>
                                      </p:to>
                                    </p:set>
                                    <p:animEffect transition="in" filter="fade">
                                      <p:cBhvr>
                                        <p:cTn id="191" dur="500"/>
                                        <p:tgtEl>
                                          <p:spTgt spid="129"/>
                                        </p:tgtEl>
                                      </p:cBhvr>
                                    </p:animEffect>
                                  </p:childTnLst>
                                </p:cTn>
                              </p:par>
                              <p:par>
                                <p:cTn id="192" presetID="10" presetClass="entr" presetSubtype="0" fill="hold" nodeType="withEffect">
                                  <p:stCondLst>
                                    <p:cond delay="0"/>
                                  </p:stCondLst>
                                  <p:childTnLst>
                                    <p:set>
                                      <p:cBhvr>
                                        <p:cTn id="193" dur="1" fill="hold">
                                          <p:stCondLst>
                                            <p:cond delay="0"/>
                                          </p:stCondLst>
                                        </p:cTn>
                                        <p:tgtEl>
                                          <p:spTgt spid="130"/>
                                        </p:tgtEl>
                                        <p:attrNameLst>
                                          <p:attrName>style.visibility</p:attrName>
                                        </p:attrNameLst>
                                      </p:cBhvr>
                                      <p:to>
                                        <p:strVal val="visible"/>
                                      </p:to>
                                    </p:set>
                                    <p:animEffect transition="in" filter="fade">
                                      <p:cBhvr>
                                        <p:cTn id="194" dur="500"/>
                                        <p:tgtEl>
                                          <p:spTgt spid="130"/>
                                        </p:tgtEl>
                                      </p:cBhvr>
                                    </p:animEffect>
                                  </p:childTnLst>
                                </p:cTn>
                              </p:par>
                              <p:par>
                                <p:cTn id="195" presetID="10" presetClass="entr" presetSubtype="0" fill="hold" nodeType="withEffect">
                                  <p:stCondLst>
                                    <p:cond delay="0"/>
                                  </p:stCondLst>
                                  <p:childTnLst>
                                    <p:set>
                                      <p:cBhvr>
                                        <p:cTn id="196" dur="1" fill="hold">
                                          <p:stCondLst>
                                            <p:cond delay="0"/>
                                          </p:stCondLst>
                                        </p:cTn>
                                        <p:tgtEl>
                                          <p:spTgt spid="131"/>
                                        </p:tgtEl>
                                        <p:attrNameLst>
                                          <p:attrName>style.visibility</p:attrName>
                                        </p:attrNameLst>
                                      </p:cBhvr>
                                      <p:to>
                                        <p:strVal val="visible"/>
                                      </p:to>
                                    </p:set>
                                    <p:animEffect transition="in" filter="fade">
                                      <p:cBhvr>
                                        <p:cTn id="197" dur="500"/>
                                        <p:tgtEl>
                                          <p:spTgt spid="131"/>
                                        </p:tgtEl>
                                      </p:cBhvr>
                                    </p:animEffect>
                                  </p:childTnLst>
                                </p:cTn>
                              </p:par>
                            </p:childTnLst>
                          </p:cTn>
                        </p:par>
                        <p:par>
                          <p:cTn id="198" fill="hold">
                            <p:stCondLst>
                              <p:cond delay="500"/>
                            </p:stCondLst>
                            <p:childTnLst>
                              <p:par>
                                <p:cTn id="199" presetID="10" presetClass="entr" presetSubtype="0" fill="hold" nodeType="afterEffect">
                                  <p:stCondLst>
                                    <p:cond delay="0"/>
                                  </p:stCondLst>
                                  <p:childTnLst>
                                    <p:set>
                                      <p:cBhvr>
                                        <p:cTn id="200" dur="1" fill="hold">
                                          <p:stCondLst>
                                            <p:cond delay="0"/>
                                          </p:stCondLst>
                                        </p:cTn>
                                        <p:tgtEl>
                                          <p:spTgt spid="132"/>
                                        </p:tgtEl>
                                        <p:attrNameLst>
                                          <p:attrName>style.visibility</p:attrName>
                                        </p:attrNameLst>
                                      </p:cBhvr>
                                      <p:to>
                                        <p:strVal val="visible"/>
                                      </p:to>
                                    </p:set>
                                    <p:animEffect transition="in" filter="fade">
                                      <p:cBhvr>
                                        <p:cTn id="201" dur="500"/>
                                        <p:tgtEl>
                                          <p:spTgt spid="132"/>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33"/>
                                        </p:tgtEl>
                                        <p:attrNameLst>
                                          <p:attrName>style.visibility</p:attrName>
                                        </p:attrNameLst>
                                      </p:cBhvr>
                                      <p:to>
                                        <p:strVal val="visible"/>
                                      </p:to>
                                    </p:set>
                                    <p:animEffect transition="in" filter="fade">
                                      <p:cBhvr>
                                        <p:cTn id="204" dur="500"/>
                                        <p:tgtEl>
                                          <p:spTgt spid="133"/>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117"/>
                                        </p:tgtEl>
                                        <p:attrNameLst>
                                          <p:attrName>style.visibility</p:attrName>
                                        </p:attrNameLst>
                                      </p:cBhvr>
                                      <p:to>
                                        <p:strVal val="visible"/>
                                      </p:to>
                                    </p:set>
                                    <p:animEffect transition="in" filter="fade">
                                      <p:cBhvr>
                                        <p:cTn id="207" dur="500"/>
                                        <p:tgtEl>
                                          <p:spTgt spid="11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54"/>
                                        </p:tgtEl>
                                        <p:attrNameLst>
                                          <p:attrName>style.visibility</p:attrName>
                                        </p:attrNameLst>
                                      </p:cBhvr>
                                      <p:to>
                                        <p:strVal val="visible"/>
                                      </p:to>
                                    </p:set>
                                    <p:animEffect transition="in" filter="fade">
                                      <p:cBhvr>
                                        <p:cTn id="210" dur="500"/>
                                        <p:tgtEl>
                                          <p:spTgt spid="15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202"/>
                                        </p:tgtEl>
                                        <p:attrNameLst>
                                          <p:attrName>style.visibility</p:attrName>
                                        </p:attrNameLst>
                                      </p:cBhvr>
                                      <p:to>
                                        <p:strVal val="visible"/>
                                      </p:to>
                                    </p:set>
                                    <p:animEffect transition="in" filter="fade">
                                      <p:cBhvr>
                                        <p:cTn id="215" dur="500"/>
                                        <p:tgtEl>
                                          <p:spTgt spid="202"/>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237"/>
                                        </p:tgtEl>
                                        <p:attrNameLst>
                                          <p:attrName>style.visibility</p:attrName>
                                        </p:attrNameLst>
                                      </p:cBhvr>
                                      <p:to>
                                        <p:strVal val="visible"/>
                                      </p:to>
                                    </p:set>
                                    <p:animEffect transition="in" filter="fade">
                                      <p:cBhvr>
                                        <p:cTn id="218" dur="500"/>
                                        <p:tgtEl>
                                          <p:spTgt spid="237"/>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238"/>
                                        </p:tgtEl>
                                        <p:attrNameLst>
                                          <p:attrName>style.visibility</p:attrName>
                                        </p:attrNameLst>
                                      </p:cBhvr>
                                      <p:to>
                                        <p:strVal val="visible"/>
                                      </p:to>
                                    </p:set>
                                    <p:animEffect transition="in" filter="fade">
                                      <p:cBhvr>
                                        <p:cTn id="221" dur="500"/>
                                        <p:tgtEl>
                                          <p:spTgt spid="238"/>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239"/>
                                        </p:tgtEl>
                                        <p:attrNameLst>
                                          <p:attrName>style.visibility</p:attrName>
                                        </p:attrNameLst>
                                      </p:cBhvr>
                                      <p:to>
                                        <p:strVal val="visible"/>
                                      </p:to>
                                    </p:set>
                                    <p:animEffect transition="in" filter="fade">
                                      <p:cBhvr>
                                        <p:cTn id="224" dur="500"/>
                                        <p:tgtEl>
                                          <p:spTgt spid="23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240"/>
                                        </p:tgtEl>
                                        <p:attrNameLst>
                                          <p:attrName>style.visibility</p:attrName>
                                        </p:attrNameLst>
                                      </p:cBhvr>
                                      <p:to>
                                        <p:strVal val="visible"/>
                                      </p:to>
                                    </p:set>
                                    <p:animEffect transition="in" filter="fade">
                                      <p:cBhvr>
                                        <p:cTn id="227" dur="500"/>
                                        <p:tgtEl>
                                          <p:spTgt spid="240"/>
                                        </p:tgtEl>
                                      </p:cBhvr>
                                    </p:animEffect>
                                  </p:childTnLst>
                                </p:cTn>
                              </p:par>
                              <p:par>
                                <p:cTn id="228" presetID="10" presetClass="entr" presetSubtype="0" fill="hold" nodeType="withEffect">
                                  <p:stCondLst>
                                    <p:cond delay="0"/>
                                  </p:stCondLst>
                                  <p:childTnLst>
                                    <p:set>
                                      <p:cBhvr>
                                        <p:cTn id="229" dur="1" fill="hold">
                                          <p:stCondLst>
                                            <p:cond delay="0"/>
                                          </p:stCondLst>
                                        </p:cTn>
                                        <p:tgtEl>
                                          <p:spTgt spid="275"/>
                                        </p:tgtEl>
                                        <p:attrNameLst>
                                          <p:attrName>style.visibility</p:attrName>
                                        </p:attrNameLst>
                                      </p:cBhvr>
                                      <p:to>
                                        <p:strVal val="visible"/>
                                      </p:to>
                                    </p:set>
                                    <p:animEffect transition="in" filter="fade">
                                      <p:cBhvr>
                                        <p:cTn id="230" dur="500"/>
                                        <p:tgtEl>
                                          <p:spTgt spid="275"/>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278"/>
                                        </p:tgtEl>
                                        <p:attrNameLst>
                                          <p:attrName>style.visibility</p:attrName>
                                        </p:attrNameLst>
                                      </p:cBhvr>
                                      <p:to>
                                        <p:strVal val="visible"/>
                                      </p:to>
                                    </p:set>
                                    <p:animEffect transition="in" filter="fade">
                                      <p:cBhvr>
                                        <p:cTn id="233" dur="500"/>
                                        <p:tgtEl>
                                          <p:spTgt spid="278"/>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grpId="0" nodeType="clickEffect">
                                  <p:stCondLst>
                                    <p:cond delay="0"/>
                                  </p:stCondLst>
                                  <p:childTnLst>
                                    <p:set>
                                      <p:cBhvr>
                                        <p:cTn id="237" dur="1" fill="hold">
                                          <p:stCondLst>
                                            <p:cond delay="0"/>
                                          </p:stCondLst>
                                        </p:cTn>
                                        <p:tgtEl>
                                          <p:spTgt spid="204"/>
                                        </p:tgtEl>
                                        <p:attrNameLst>
                                          <p:attrName>style.visibility</p:attrName>
                                        </p:attrNameLst>
                                      </p:cBhvr>
                                      <p:to>
                                        <p:strVal val="visible"/>
                                      </p:to>
                                    </p:set>
                                    <p:animEffect transition="in" filter="fade">
                                      <p:cBhvr>
                                        <p:cTn id="238" dur="500"/>
                                        <p:tgtEl>
                                          <p:spTgt spid="20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205"/>
                                        </p:tgtEl>
                                        <p:attrNameLst>
                                          <p:attrName>style.visibility</p:attrName>
                                        </p:attrNameLst>
                                      </p:cBhvr>
                                      <p:to>
                                        <p:strVal val="visible"/>
                                      </p:to>
                                    </p:set>
                                    <p:animEffect transition="in" filter="fade">
                                      <p:cBhvr>
                                        <p:cTn id="241" dur="500"/>
                                        <p:tgtEl>
                                          <p:spTgt spid="205"/>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208"/>
                                        </p:tgtEl>
                                        <p:attrNameLst>
                                          <p:attrName>style.visibility</p:attrName>
                                        </p:attrNameLst>
                                      </p:cBhvr>
                                      <p:to>
                                        <p:strVal val="visible"/>
                                      </p:to>
                                    </p:set>
                                    <p:animEffect transition="in" filter="fade">
                                      <p:cBhvr>
                                        <p:cTn id="244" dur="500"/>
                                        <p:tgtEl>
                                          <p:spTgt spid="208"/>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09"/>
                                        </p:tgtEl>
                                        <p:attrNameLst>
                                          <p:attrName>style.visibility</p:attrName>
                                        </p:attrNameLst>
                                      </p:cBhvr>
                                      <p:to>
                                        <p:strVal val="visible"/>
                                      </p:to>
                                    </p:set>
                                    <p:animEffect transition="in" filter="fade">
                                      <p:cBhvr>
                                        <p:cTn id="247" dur="500"/>
                                        <p:tgtEl>
                                          <p:spTgt spid="209"/>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210"/>
                                        </p:tgtEl>
                                        <p:attrNameLst>
                                          <p:attrName>style.visibility</p:attrName>
                                        </p:attrNameLst>
                                      </p:cBhvr>
                                      <p:to>
                                        <p:strVal val="visible"/>
                                      </p:to>
                                    </p:set>
                                    <p:animEffect transition="in" filter="fade">
                                      <p:cBhvr>
                                        <p:cTn id="250" dur="500"/>
                                        <p:tgtEl>
                                          <p:spTgt spid="210"/>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211"/>
                                        </p:tgtEl>
                                        <p:attrNameLst>
                                          <p:attrName>style.visibility</p:attrName>
                                        </p:attrNameLst>
                                      </p:cBhvr>
                                      <p:to>
                                        <p:strVal val="visible"/>
                                      </p:to>
                                    </p:set>
                                    <p:animEffect transition="in" filter="fade">
                                      <p:cBhvr>
                                        <p:cTn id="253" dur="500"/>
                                        <p:tgtEl>
                                          <p:spTgt spid="211"/>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212"/>
                                        </p:tgtEl>
                                        <p:attrNameLst>
                                          <p:attrName>style.visibility</p:attrName>
                                        </p:attrNameLst>
                                      </p:cBhvr>
                                      <p:to>
                                        <p:strVal val="visible"/>
                                      </p:to>
                                    </p:set>
                                    <p:animEffect transition="in" filter="fade">
                                      <p:cBhvr>
                                        <p:cTn id="256" dur="500"/>
                                        <p:tgtEl>
                                          <p:spTgt spid="212"/>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213"/>
                                        </p:tgtEl>
                                        <p:attrNameLst>
                                          <p:attrName>style.visibility</p:attrName>
                                        </p:attrNameLst>
                                      </p:cBhvr>
                                      <p:to>
                                        <p:strVal val="visible"/>
                                      </p:to>
                                    </p:set>
                                    <p:animEffect transition="in" filter="fade">
                                      <p:cBhvr>
                                        <p:cTn id="259" dur="500"/>
                                        <p:tgtEl>
                                          <p:spTgt spid="213"/>
                                        </p:tgtEl>
                                      </p:cBhvr>
                                    </p:animEffect>
                                  </p:childTnLst>
                                </p:cTn>
                              </p:par>
                              <p:par>
                                <p:cTn id="260" presetID="10" presetClass="entr" presetSubtype="0" fill="hold" nodeType="withEffect">
                                  <p:stCondLst>
                                    <p:cond delay="0"/>
                                  </p:stCondLst>
                                  <p:childTnLst>
                                    <p:set>
                                      <p:cBhvr>
                                        <p:cTn id="261" dur="1" fill="hold">
                                          <p:stCondLst>
                                            <p:cond delay="0"/>
                                          </p:stCondLst>
                                        </p:cTn>
                                        <p:tgtEl>
                                          <p:spTgt spid="214"/>
                                        </p:tgtEl>
                                        <p:attrNameLst>
                                          <p:attrName>style.visibility</p:attrName>
                                        </p:attrNameLst>
                                      </p:cBhvr>
                                      <p:to>
                                        <p:strVal val="visible"/>
                                      </p:to>
                                    </p:set>
                                    <p:animEffect transition="in" filter="fade">
                                      <p:cBhvr>
                                        <p:cTn id="262" dur="500"/>
                                        <p:tgtEl>
                                          <p:spTgt spid="214"/>
                                        </p:tgtEl>
                                      </p:cBhvr>
                                    </p:animEffect>
                                  </p:childTnLst>
                                </p:cTn>
                              </p:par>
                              <p:par>
                                <p:cTn id="263" presetID="10" presetClass="entr" presetSubtype="0" fill="hold" nodeType="withEffect">
                                  <p:stCondLst>
                                    <p:cond delay="0"/>
                                  </p:stCondLst>
                                  <p:childTnLst>
                                    <p:set>
                                      <p:cBhvr>
                                        <p:cTn id="264" dur="1" fill="hold">
                                          <p:stCondLst>
                                            <p:cond delay="0"/>
                                          </p:stCondLst>
                                        </p:cTn>
                                        <p:tgtEl>
                                          <p:spTgt spid="215"/>
                                        </p:tgtEl>
                                        <p:attrNameLst>
                                          <p:attrName>style.visibility</p:attrName>
                                        </p:attrNameLst>
                                      </p:cBhvr>
                                      <p:to>
                                        <p:strVal val="visible"/>
                                      </p:to>
                                    </p:set>
                                    <p:animEffect transition="in" filter="fade">
                                      <p:cBhvr>
                                        <p:cTn id="265" dur="500"/>
                                        <p:tgtEl>
                                          <p:spTgt spid="215"/>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216"/>
                                        </p:tgtEl>
                                        <p:attrNameLst>
                                          <p:attrName>style.visibility</p:attrName>
                                        </p:attrNameLst>
                                      </p:cBhvr>
                                      <p:to>
                                        <p:strVal val="visible"/>
                                      </p:to>
                                    </p:set>
                                    <p:animEffect transition="in" filter="fade">
                                      <p:cBhvr>
                                        <p:cTn id="268" dur="500"/>
                                        <p:tgtEl>
                                          <p:spTgt spid="216"/>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17"/>
                                        </p:tgtEl>
                                        <p:attrNameLst>
                                          <p:attrName>style.visibility</p:attrName>
                                        </p:attrNameLst>
                                      </p:cBhvr>
                                      <p:to>
                                        <p:strVal val="visible"/>
                                      </p:to>
                                    </p:set>
                                    <p:animEffect transition="in" filter="fade">
                                      <p:cBhvr>
                                        <p:cTn id="271" dur="500"/>
                                        <p:tgtEl>
                                          <p:spTgt spid="217"/>
                                        </p:tgtEl>
                                      </p:cBhvr>
                                    </p:animEffect>
                                  </p:childTnLst>
                                </p:cTn>
                              </p:par>
                              <p:par>
                                <p:cTn id="272" presetID="10" presetClass="entr" presetSubtype="0" fill="hold" nodeType="withEffect">
                                  <p:stCondLst>
                                    <p:cond delay="0"/>
                                  </p:stCondLst>
                                  <p:childTnLst>
                                    <p:set>
                                      <p:cBhvr>
                                        <p:cTn id="273" dur="1" fill="hold">
                                          <p:stCondLst>
                                            <p:cond delay="0"/>
                                          </p:stCondLst>
                                        </p:cTn>
                                        <p:tgtEl>
                                          <p:spTgt spid="218"/>
                                        </p:tgtEl>
                                        <p:attrNameLst>
                                          <p:attrName>style.visibility</p:attrName>
                                        </p:attrNameLst>
                                      </p:cBhvr>
                                      <p:to>
                                        <p:strVal val="visible"/>
                                      </p:to>
                                    </p:set>
                                    <p:animEffect transition="in" filter="fade">
                                      <p:cBhvr>
                                        <p:cTn id="274" dur="500"/>
                                        <p:tgtEl>
                                          <p:spTgt spid="218"/>
                                        </p:tgtEl>
                                      </p:cBhvr>
                                    </p:animEffect>
                                  </p:childTnLst>
                                </p:cTn>
                              </p:par>
                              <p:par>
                                <p:cTn id="275" presetID="10" presetClass="entr" presetSubtype="0" fill="hold" nodeType="withEffect">
                                  <p:stCondLst>
                                    <p:cond delay="0"/>
                                  </p:stCondLst>
                                  <p:childTnLst>
                                    <p:set>
                                      <p:cBhvr>
                                        <p:cTn id="276" dur="1" fill="hold">
                                          <p:stCondLst>
                                            <p:cond delay="0"/>
                                          </p:stCondLst>
                                        </p:cTn>
                                        <p:tgtEl>
                                          <p:spTgt spid="219"/>
                                        </p:tgtEl>
                                        <p:attrNameLst>
                                          <p:attrName>style.visibility</p:attrName>
                                        </p:attrNameLst>
                                      </p:cBhvr>
                                      <p:to>
                                        <p:strVal val="visible"/>
                                      </p:to>
                                    </p:set>
                                    <p:animEffect transition="in" filter="fade">
                                      <p:cBhvr>
                                        <p:cTn id="277" dur="500"/>
                                        <p:tgtEl>
                                          <p:spTgt spid="219"/>
                                        </p:tgtEl>
                                      </p:cBhvr>
                                    </p:animEffect>
                                  </p:childTnLst>
                                </p:cTn>
                              </p:par>
                              <p:par>
                                <p:cTn id="278" presetID="10" presetClass="entr" presetSubtype="0" fill="hold" nodeType="withEffect">
                                  <p:stCondLst>
                                    <p:cond delay="0"/>
                                  </p:stCondLst>
                                  <p:childTnLst>
                                    <p:set>
                                      <p:cBhvr>
                                        <p:cTn id="279" dur="1" fill="hold">
                                          <p:stCondLst>
                                            <p:cond delay="0"/>
                                          </p:stCondLst>
                                        </p:cTn>
                                        <p:tgtEl>
                                          <p:spTgt spid="223"/>
                                        </p:tgtEl>
                                        <p:attrNameLst>
                                          <p:attrName>style.visibility</p:attrName>
                                        </p:attrNameLst>
                                      </p:cBhvr>
                                      <p:to>
                                        <p:strVal val="visible"/>
                                      </p:to>
                                    </p:set>
                                    <p:animEffect transition="in" filter="fade">
                                      <p:cBhvr>
                                        <p:cTn id="280" dur="500"/>
                                        <p:tgtEl>
                                          <p:spTgt spid="223"/>
                                        </p:tgtEl>
                                      </p:cBhvr>
                                    </p:animEffect>
                                  </p:childTnLst>
                                </p:cTn>
                              </p:par>
                              <p:par>
                                <p:cTn id="281" presetID="10" presetClass="entr" presetSubtype="0" fill="hold" nodeType="withEffect">
                                  <p:stCondLst>
                                    <p:cond delay="0"/>
                                  </p:stCondLst>
                                  <p:childTnLst>
                                    <p:set>
                                      <p:cBhvr>
                                        <p:cTn id="282" dur="1" fill="hold">
                                          <p:stCondLst>
                                            <p:cond delay="0"/>
                                          </p:stCondLst>
                                        </p:cTn>
                                        <p:tgtEl>
                                          <p:spTgt spid="227"/>
                                        </p:tgtEl>
                                        <p:attrNameLst>
                                          <p:attrName>style.visibility</p:attrName>
                                        </p:attrNameLst>
                                      </p:cBhvr>
                                      <p:to>
                                        <p:strVal val="visible"/>
                                      </p:to>
                                    </p:set>
                                    <p:animEffect transition="in" filter="fade">
                                      <p:cBhvr>
                                        <p:cTn id="283" dur="500"/>
                                        <p:tgtEl>
                                          <p:spTgt spid="227"/>
                                        </p:tgtEl>
                                      </p:cBhvr>
                                    </p:animEffect>
                                  </p:childTnLst>
                                </p:cTn>
                              </p:par>
                              <p:par>
                                <p:cTn id="284" presetID="10" presetClass="entr" presetSubtype="0" fill="hold" nodeType="withEffect">
                                  <p:stCondLst>
                                    <p:cond delay="0"/>
                                  </p:stCondLst>
                                  <p:childTnLst>
                                    <p:set>
                                      <p:cBhvr>
                                        <p:cTn id="285" dur="1" fill="hold">
                                          <p:stCondLst>
                                            <p:cond delay="0"/>
                                          </p:stCondLst>
                                        </p:cTn>
                                        <p:tgtEl>
                                          <p:spTgt spid="234"/>
                                        </p:tgtEl>
                                        <p:attrNameLst>
                                          <p:attrName>style.visibility</p:attrName>
                                        </p:attrNameLst>
                                      </p:cBhvr>
                                      <p:to>
                                        <p:strVal val="visible"/>
                                      </p:to>
                                    </p:set>
                                    <p:animEffect transition="in" filter="fade">
                                      <p:cBhvr>
                                        <p:cTn id="286" dur="500"/>
                                        <p:tgtEl>
                                          <p:spTgt spid="234"/>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233"/>
                                        </p:tgtEl>
                                        <p:attrNameLst>
                                          <p:attrName>style.visibility</p:attrName>
                                        </p:attrNameLst>
                                      </p:cBhvr>
                                      <p:to>
                                        <p:strVal val="visible"/>
                                      </p:to>
                                    </p:set>
                                    <p:animEffect transition="in" filter="fade">
                                      <p:cBhvr>
                                        <p:cTn id="289" dur="500"/>
                                        <p:tgtEl>
                                          <p:spTgt spid="233"/>
                                        </p:tgtEl>
                                      </p:cBhvr>
                                    </p:animEffect>
                                  </p:childTnLst>
                                </p:cTn>
                              </p:par>
                              <p:par>
                                <p:cTn id="290" presetID="10" presetClass="entr" presetSubtype="0" fill="hold" nodeType="withEffect">
                                  <p:stCondLst>
                                    <p:cond delay="0"/>
                                  </p:stCondLst>
                                  <p:childTnLst>
                                    <p:set>
                                      <p:cBhvr>
                                        <p:cTn id="291" dur="1" fill="hold">
                                          <p:stCondLst>
                                            <p:cond delay="0"/>
                                          </p:stCondLst>
                                        </p:cTn>
                                        <p:tgtEl>
                                          <p:spTgt spid="207"/>
                                        </p:tgtEl>
                                        <p:attrNameLst>
                                          <p:attrName>style.visibility</p:attrName>
                                        </p:attrNameLst>
                                      </p:cBhvr>
                                      <p:to>
                                        <p:strVal val="visible"/>
                                      </p:to>
                                    </p:set>
                                    <p:animEffect transition="in" filter="fade">
                                      <p:cBhvr>
                                        <p:cTn id="292" dur="500"/>
                                        <p:tgtEl>
                                          <p:spTgt spid="207"/>
                                        </p:tgtEl>
                                      </p:cBhvr>
                                    </p:animEffect>
                                  </p:childTnLst>
                                </p:cTn>
                              </p:par>
                              <p:par>
                                <p:cTn id="293" presetID="10" presetClass="entr" presetSubtype="0" fill="hold" nodeType="withEffect">
                                  <p:stCondLst>
                                    <p:cond delay="0"/>
                                  </p:stCondLst>
                                  <p:childTnLst>
                                    <p:set>
                                      <p:cBhvr>
                                        <p:cTn id="294" dur="1" fill="hold">
                                          <p:stCondLst>
                                            <p:cond delay="0"/>
                                          </p:stCondLst>
                                        </p:cTn>
                                        <p:tgtEl>
                                          <p:spTgt spid="203"/>
                                        </p:tgtEl>
                                        <p:attrNameLst>
                                          <p:attrName>style.visibility</p:attrName>
                                        </p:attrNameLst>
                                      </p:cBhvr>
                                      <p:to>
                                        <p:strVal val="visible"/>
                                      </p:to>
                                    </p:set>
                                    <p:animEffect transition="in" filter="fade">
                                      <p:cBhvr>
                                        <p:cTn id="295" dur="500"/>
                                        <p:tgtEl>
                                          <p:spTgt spid="203"/>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206"/>
                                        </p:tgtEl>
                                        <p:attrNameLst>
                                          <p:attrName>style.visibility</p:attrName>
                                        </p:attrNameLst>
                                      </p:cBhvr>
                                      <p:to>
                                        <p:strVal val="visible"/>
                                      </p:to>
                                    </p:set>
                                    <p:animEffect transition="in" filter="fade">
                                      <p:cBhvr>
                                        <p:cTn id="298" dur="500"/>
                                        <p:tgtEl>
                                          <p:spTgt spid="206"/>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244"/>
                                        </p:tgtEl>
                                        <p:attrNameLst>
                                          <p:attrName>style.visibility</p:attrName>
                                        </p:attrNameLst>
                                      </p:cBhvr>
                                      <p:to>
                                        <p:strVal val="visible"/>
                                      </p:to>
                                    </p:set>
                                    <p:animEffect transition="in" filter="fade">
                                      <p:cBhvr>
                                        <p:cTn id="301"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P spid="26" grpId="0"/>
      <p:bldP spid="29" grpId="0" animBg="1"/>
      <p:bldP spid="31" grpId="0" animBg="1"/>
      <p:bldP spid="33" grpId="0" animBg="1"/>
      <p:bldP spid="40" grpId="0"/>
      <p:bldP spid="41" grpId="0"/>
      <p:bldP spid="42" grpId="0"/>
      <p:bldP spid="43" grpId="0" animBg="1"/>
      <p:bldP spid="44" grpId="0" animBg="1"/>
      <p:bldP spid="58" grpId="0"/>
      <p:bldP spid="72" grpId="0"/>
      <p:bldP spid="108" grpId="0" animBg="1"/>
      <p:bldP spid="109" grpId="0" animBg="1"/>
      <p:bldP spid="110" grpId="0" animBg="1"/>
      <p:bldP spid="114" grpId="0"/>
      <p:bldP spid="115" grpId="0"/>
      <p:bldP spid="116" grpId="0"/>
      <p:bldP spid="117" grpId="0" animBg="1"/>
      <p:bldP spid="118" grpId="0" animBg="1"/>
      <p:bldP spid="119" grpId="0" animBg="1"/>
      <p:bldP spid="120" grpId="0" animBg="1"/>
      <p:bldP spid="129" grpId="0" animBg="1"/>
      <p:bldP spid="133" grpId="0" animBg="1"/>
      <p:bldP spid="202" grpId="0" animBg="1"/>
      <p:bldP spid="204" grpId="0" animBg="1"/>
      <p:bldP spid="205" grpId="0"/>
      <p:bldP spid="206" grpId="0" animBg="1"/>
      <p:bldP spid="208" grpId="0" animBg="1"/>
      <p:bldP spid="209" grpId="0" animBg="1"/>
      <p:bldP spid="210" grpId="0" animBg="1"/>
      <p:bldP spid="211" grpId="0"/>
      <p:bldP spid="212" grpId="0"/>
      <p:bldP spid="213" grpId="0"/>
      <p:bldP spid="216" grpId="0" animBg="1"/>
      <p:bldP spid="217" grpId="0"/>
      <p:bldP spid="233" grpId="0"/>
      <p:bldP spid="237" grpId="0" animBg="1"/>
      <p:bldP spid="238" grpId="0"/>
      <p:bldP spid="239" grpId="0" animBg="1"/>
      <p:bldP spid="240" grpId="0"/>
      <p:bldP spid="244" grpId="0"/>
      <p:bldP spid="269" grpId="0" animBg="1"/>
      <p:bldP spid="28" grpId="0" animBg="1"/>
      <p:bldP spid="271" grpId="0" animBg="1"/>
      <p:bldP spid="154" grpId="0"/>
      <p:bldP spid="278" grpId="0" animBg="1"/>
      <p:bldP spid="27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30F46-CBA9-D7B8-F602-C73EC9C0A157}"/>
              </a:ext>
            </a:extLst>
          </p:cNvPr>
          <p:cNvSpPr>
            <a:spLocks noGrp="1"/>
          </p:cNvSpPr>
          <p:nvPr>
            <p:ph type="title"/>
          </p:nvPr>
        </p:nvSpPr>
        <p:spPr/>
        <p:txBody>
          <a:bodyPr>
            <a:normAutofit/>
          </a:bodyPr>
          <a:lstStyle/>
          <a:p>
            <a:r>
              <a:rPr lang="en-US" sz="3600" dirty="0"/>
              <a:t>Implementation &amp; Evaluation Setup</a:t>
            </a:r>
          </a:p>
        </p:txBody>
      </p:sp>
      <p:sp>
        <p:nvSpPr>
          <p:cNvPr id="5" name="TextBox 4">
            <a:extLst>
              <a:ext uri="{FF2B5EF4-FFF2-40B4-BE49-F238E27FC236}">
                <a16:creationId xmlns:a16="http://schemas.microsoft.com/office/drawing/2014/main" id="{2C1407CB-F919-C084-A9EA-AF07DCFD9979}"/>
              </a:ext>
            </a:extLst>
          </p:cNvPr>
          <p:cNvSpPr txBox="1"/>
          <p:nvPr/>
        </p:nvSpPr>
        <p:spPr>
          <a:xfrm>
            <a:off x="477982" y="1277592"/>
            <a:ext cx="6851073" cy="1523494"/>
          </a:xfrm>
          <a:prstGeom prst="rect">
            <a:avLst/>
          </a:prstGeom>
          <a:noFill/>
        </p:spPr>
        <p:txBody>
          <a:bodyPr wrap="square" rtlCol="0">
            <a:spAutoFit/>
          </a:bodyPr>
          <a:lstStyle/>
          <a:p>
            <a:pPr marL="401638" indent="-401638">
              <a:spcAft>
                <a:spcPts val="600"/>
              </a:spcAft>
              <a:buFont typeface="Wingdings" panose="05000000000000000000" pitchFamily="2" charset="2"/>
              <a:buChar char="v"/>
            </a:pPr>
            <a:r>
              <a:rPr lang="en-US" sz="2400" b="1" dirty="0"/>
              <a:t>Devices for NN training</a:t>
            </a:r>
          </a:p>
          <a:p>
            <a:pPr marL="741363" lvl="1" indent="-284163">
              <a:spcAft>
                <a:spcPts val="600"/>
              </a:spcAft>
              <a:buFont typeface="Arial" panose="020B0604020202020204" pitchFamily="34" charset="0"/>
              <a:buChar char="•"/>
            </a:pPr>
            <a:r>
              <a:rPr lang="en-US" b="1" dirty="0"/>
              <a:t>GPU Platform: </a:t>
            </a:r>
            <a:r>
              <a:rPr lang="en-US" dirty="0"/>
              <a:t>Nvidia Jetson TX2 + SATA SSD</a:t>
            </a:r>
          </a:p>
          <a:p>
            <a:pPr marL="741363" lvl="1" indent="-284163">
              <a:spcAft>
                <a:spcPts val="600"/>
              </a:spcAft>
              <a:buFont typeface="Arial" panose="020B0604020202020204" pitchFamily="34" charset="0"/>
              <a:buChar char="•"/>
            </a:pPr>
            <a:r>
              <a:rPr lang="en-US" b="1" dirty="0"/>
              <a:t>CPU Platform: </a:t>
            </a:r>
            <a:r>
              <a:rPr lang="en-US" dirty="0"/>
              <a:t>Raspberry Pi 4B</a:t>
            </a:r>
          </a:p>
          <a:p>
            <a:pPr marL="741363" lvl="1" indent="-284163">
              <a:spcAft>
                <a:spcPts val="600"/>
              </a:spcAft>
              <a:buFont typeface="Arial" panose="020B0604020202020204" pitchFamily="34" charset="0"/>
              <a:buChar char="•"/>
            </a:pPr>
            <a:r>
              <a:rPr lang="en-US" dirty="0"/>
              <a:t>Training code is implemented using TensorFlow</a:t>
            </a:r>
          </a:p>
        </p:txBody>
      </p:sp>
      <p:pic>
        <p:nvPicPr>
          <p:cNvPr id="7" name="Picture 6">
            <a:extLst>
              <a:ext uri="{FF2B5EF4-FFF2-40B4-BE49-F238E27FC236}">
                <a16:creationId xmlns:a16="http://schemas.microsoft.com/office/drawing/2014/main" id="{D81EDFC0-4542-A28D-2B90-01EE12E8B41C}"/>
              </a:ext>
            </a:extLst>
          </p:cNvPr>
          <p:cNvPicPr>
            <a:picLocks noChangeAspect="1"/>
          </p:cNvPicPr>
          <p:nvPr/>
        </p:nvPicPr>
        <p:blipFill>
          <a:blip r:embed="rId3"/>
          <a:stretch>
            <a:fillRect/>
          </a:stretch>
        </p:blipFill>
        <p:spPr>
          <a:xfrm>
            <a:off x="8312728" y="1410945"/>
            <a:ext cx="3401290" cy="1609492"/>
          </a:xfrm>
          <a:prstGeom prst="rect">
            <a:avLst/>
          </a:prstGeom>
        </p:spPr>
      </p:pic>
      <p:sp>
        <p:nvSpPr>
          <p:cNvPr id="8" name="TextBox 7">
            <a:extLst>
              <a:ext uri="{FF2B5EF4-FFF2-40B4-BE49-F238E27FC236}">
                <a16:creationId xmlns:a16="http://schemas.microsoft.com/office/drawing/2014/main" id="{B91D70DF-03BE-4951-A1D9-D2A44FAC3D25}"/>
              </a:ext>
            </a:extLst>
          </p:cNvPr>
          <p:cNvSpPr txBox="1"/>
          <p:nvPr/>
        </p:nvSpPr>
        <p:spPr>
          <a:xfrm>
            <a:off x="477982" y="2751424"/>
            <a:ext cx="7682345" cy="1877437"/>
          </a:xfrm>
          <a:prstGeom prst="rect">
            <a:avLst/>
          </a:prstGeom>
          <a:noFill/>
        </p:spPr>
        <p:txBody>
          <a:bodyPr wrap="square" rtlCol="0">
            <a:spAutoFit/>
          </a:bodyPr>
          <a:lstStyle/>
          <a:p>
            <a:pPr marL="401638" indent="-401638">
              <a:spcAft>
                <a:spcPts val="600"/>
              </a:spcAft>
              <a:buFont typeface="Wingdings" panose="05000000000000000000" pitchFamily="2" charset="2"/>
              <a:buChar char="v"/>
            </a:pPr>
            <a:r>
              <a:rPr lang="en-US" sz="2400" b="1" dirty="0"/>
              <a:t>Baselines</a:t>
            </a:r>
          </a:p>
          <a:p>
            <a:pPr marL="741363" lvl="1" indent="-284163">
              <a:spcAft>
                <a:spcPts val="600"/>
              </a:spcAft>
              <a:buFont typeface="Arial" panose="020B0604020202020204" pitchFamily="34" charset="0"/>
              <a:buChar char="•"/>
            </a:pPr>
            <a:r>
              <a:rPr lang="en-US" b="1" dirty="0"/>
              <a:t>Full training: </a:t>
            </a:r>
            <a:r>
              <a:rPr lang="en-US" dirty="0"/>
              <a:t>train all NN weights</a:t>
            </a:r>
          </a:p>
          <a:p>
            <a:pPr marL="741363" lvl="1" indent="-284163">
              <a:spcAft>
                <a:spcPts val="600"/>
              </a:spcAft>
              <a:buFont typeface="Arial" panose="020B0604020202020204" pitchFamily="34" charset="0"/>
              <a:buChar char="•"/>
            </a:pPr>
            <a:r>
              <a:rPr lang="en-US" b="1" dirty="0"/>
              <a:t>Traditional TL [1, 2]:</a:t>
            </a:r>
            <a:r>
              <a:rPr lang="en-US" dirty="0"/>
              <a:t> train only last a few prediction layers</a:t>
            </a:r>
          </a:p>
          <a:p>
            <a:pPr marL="741363" lvl="1" indent="-284163">
              <a:spcAft>
                <a:spcPts val="600"/>
              </a:spcAft>
              <a:buFont typeface="Arial" panose="020B0604020202020204" pitchFamily="34" charset="0"/>
              <a:buChar char="•"/>
            </a:pPr>
            <a:r>
              <a:rPr lang="en-US" b="1" dirty="0"/>
              <a:t>BN + Bias [3, 4]: </a:t>
            </a:r>
            <a:r>
              <a:rPr lang="en-US" dirty="0"/>
              <a:t>train bias weights &amp; batch normalization layers</a:t>
            </a:r>
          </a:p>
          <a:p>
            <a:pPr marL="741363" lvl="1" indent="-284163">
              <a:spcAft>
                <a:spcPts val="600"/>
              </a:spcAft>
              <a:buFont typeface="Arial" panose="020B0604020202020204" pitchFamily="34" charset="0"/>
              <a:buChar char="•"/>
            </a:pPr>
            <a:r>
              <a:rPr lang="en-US" b="1" dirty="0" err="1"/>
              <a:t>PruneTrain</a:t>
            </a:r>
            <a:r>
              <a:rPr lang="en-US" b="1" dirty="0"/>
              <a:t> [5]: </a:t>
            </a:r>
            <a:r>
              <a:rPr lang="en-US" dirty="0"/>
              <a:t>online pruning</a:t>
            </a:r>
          </a:p>
        </p:txBody>
      </p:sp>
      <p:sp>
        <p:nvSpPr>
          <p:cNvPr id="9" name="TextBox 8">
            <a:extLst>
              <a:ext uri="{FF2B5EF4-FFF2-40B4-BE49-F238E27FC236}">
                <a16:creationId xmlns:a16="http://schemas.microsoft.com/office/drawing/2014/main" id="{B1B46652-2E29-C88E-F909-339D408DA096}"/>
              </a:ext>
            </a:extLst>
          </p:cNvPr>
          <p:cNvSpPr txBox="1"/>
          <p:nvPr/>
        </p:nvSpPr>
        <p:spPr>
          <a:xfrm>
            <a:off x="477982" y="4628861"/>
            <a:ext cx="8541327" cy="1169551"/>
          </a:xfrm>
          <a:prstGeom prst="rect">
            <a:avLst/>
          </a:prstGeom>
          <a:noFill/>
        </p:spPr>
        <p:txBody>
          <a:bodyPr wrap="square" rtlCol="0">
            <a:spAutoFit/>
          </a:bodyPr>
          <a:lstStyle/>
          <a:p>
            <a:pPr marL="401638" indent="-401638">
              <a:spcAft>
                <a:spcPts val="600"/>
              </a:spcAft>
              <a:buFont typeface="Wingdings" panose="05000000000000000000" pitchFamily="2" charset="2"/>
              <a:buChar char="v"/>
            </a:pPr>
            <a:r>
              <a:rPr lang="en-US" sz="2400" b="1" dirty="0"/>
              <a:t>Models &amp; Datasets</a:t>
            </a:r>
          </a:p>
          <a:p>
            <a:pPr marL="741363" lvl="1" indent="-284163">
              <a:spcAft>
                <a:spcPts val="600"/>
              </a:spcAft>
              <a:buFont typeface="Arial" panose="020B0604020202020204" pitchFamily="34" charset="0"/>
              <a:buChar char="•"/>
            </a:pPr>
            <a:r>
              <a:rPr lang="en-US" dirty="0"/>
              <a:t>ResNet50, VGG16, MobileNetV2, Vision Transformer</a:t>
            </a:r>
          </a:p>
          <a:p>
            <a:pPr marL="741363" lvl="1" indent="-284163">
              <a:spcAft>
                <a:spcPts val="600"/>
              </a:spcAft>
              <a:buFont typeface="Arial" panose="020B0604020202020204" pitchFamily="34" charset="0"/>
              <a:buChar char="•"/>
            </a:pPr>
            <a:r>
              <a:rPr lang="en-US" dirty="0"/>
              <a:t>CUB-200, Stanford Dogs, Oxford Pets for fine-grained image classification</a:t>
            </a:r>
          </a:p>
        </p:txBody>
      </p:sp>
      <p:sp>
        <p:nvSpPr>
          <p:cNvPr id="12" name="TextBox 11">
            <a:extLst>
              <a:ext uri="{FF2B5EF4-FFF2-40B4-BE49-F238E27FC236}">
                <a16:creationId xmlns:a16="http://schemas.microsoft.com/office/drawing/2014/main" id="{63DC9699-22B4-D51B-E624-3CA629C17C1D}"/>
              </a:ext>
            </a:extLst>
          </p:cNvPr>
          <p:cNvSpPr txBox="1"/>
          <p:nvPr/>
        </p:nvSpPr>
        <p:spPr>
          <a:xfrm>
            <a:off x="609601" y="5915006"/>
            <a:ext cx="6837218" cy="276999"/>
          </a:xfrm>
          <a:prstGeom prst="rect">
            <a:avLst/>
          </a:prstGeom>
          <a:noFill/>
        </p:spPr>
        <p:txBody>
          <a:bodyPr wrap="square">
            <a:spAutoFit/>
          </a:bodyPr>
          <a:lstStyle/>
          <a:p>
            <a:r>
              <a:rPr lang="en-US" sz="1200" dirty="0"/>
              <a:t>[1] J. Donahue et al. </a:t>
            </a:r>
            <a:r>
              <a:rPr lang="en-US" sz="1200" dirty="0" err="1"/>
              <a:t>Decaf:A</a:t>
            </a:r>
            <a:r>
              <a:rPr lang="en-US" sz="1200" dirty="0"/>
              <a:t> deep convolutional activation feature for generic visual recognition. ICML 2014</a:t>
            </a:r>
          </a:p>
        </p:txBody>
      </p:sp>
      <p:sp>
        <p:nvSpPr>
          <p:cNvPr id="13" name="TextBox 12">
            <a:extLst>
              <a:ext uri="{FF2B5EF4-FFF2-40B4-BE49-F238E27FC236}">
                <a16:creationId xmlns:a16="http://schemas.microsoft.com/office/drawing/2014/main" id="{76EAF6D5-8F65-CF18-DD46-29400BEC5BD2}"/>
              </a:ext>
            </a:extLst>
          </p:cNvPr>
          <p:cNvSpPr txBox="1"/>
          <p:nvPr/>
        </p:nvSpPr>
        <p:spPr>
          <a:xfrm>
            <a:off x="609601" y="6072906"/>
            <a:ext cx="6449290" cy="276999"/>
          </a:xfrm>
          <a:prstGeom prst="rect">
            <a:avLst/>
          </a:prstGeom>
          <a:noFill/>
        </p:spPr>
        <p:txBody>
          <a:bodyPr wrap="square">
            <a:spAutoFit/>
          </a:bodyPr>
          <a:lstStyle/>
          <a:p>
            <a:r>
              <a:rPr lang="en-US" sz="1200" dirty="0"/>
              <a:t>[2] K. </a:t>
            </a:r>
            <a:r>
              <a:rPr lang="en-US" sz="1200" dirty="0" err="1"/>
              <a:t>Simonyan</a:t>
            </a:r>
            <a:r>
              <a:rPr lang="en-US" sz="1200" dirty="0"/>
              <a:t> et al. Very deep convolutional networks for large-scale image recognition. ICLR 2015</a:t>
            </a:r>
          </a:p>
        </p:txBody>
      </p:sp>
      <p:sp>
        <p:nvSpPr>
          <p:cNvPr id="14" name="TextBox 13">
            <a:extLst>
              <a:ext uri="{FF2B5EF4-FFF2-40B4-BE49-F238E27FC236}">
                <a16:creationId xmlns:a16="http://schemas.microsoft.com/office/drawing/2014/main" id="{B40D8605-EE1B-FFB0-1604-C2C6B310582C}"/>
              </a:ext>
            </a:extLst>
          </p:cNvPr>
          <p:cNvSpPr txBox="1"/>
          <p:nvPr/>
        </p:nvSpPr>
        <p:spPr>
          <a:xfrm>
            <a:off x="609601" y="6230806"/>
            <a:ext cx="7100454" cy="276999"/>
          </a:xfrm>
          <a:prstGeom prst="rect">
            <a:avLst/>
          </a:prstGeom>
          <a:noFill/>
        </p:spPr>
        <p:txBody>
          <a:bodyPr wrap="square">
            <a:spAutoFit/>
          </a:bodyPr>
          <a:lstStyle/>
          <a:p>
            <a:r>
              <a:rPr lang="en-US" sz="1200" dirty="0"/>
              <a:t>[3] H. Cai et al. </a:t>
            </a:r>
            <a:r>
              <a:rPr lang="en-US" sz="1200" dirty="0" err="1"/>
              <a:t>Tinytl</a:t>
            </a:r>
            <a:r>
              <a:rPr lang="en-US" sz="1200" dirty="0"/>
              <a:t>: Reduce activations, not trainable parameters for efficient on-device learning. NIPS 2020</a:t>
            </a:r>
          </a:p>
        </p:txBody>
      </p:sp>
      <p:sp>
        <p:nvSpPr>
          <p:cNvPr id="15" name="TextBox 14">
            <a:extLst>
              <a:ext uri="{FF2B5EF4-FFF2-40B4-BE49-F238E27FC236}">
                <a16:creationId xmlns:a16="http://schemas.microsoft.com/office/drawing/2014/main" id="{8F08D0A8-B8D7-7E74-EB3A-F449787E1723}"/>
              </a:ext>
            </a:extLst>
          </p:cNvPr>
          <p:cNvSpPr txBox="1"/>
          <p:nvPr/>
        </p:nvSpPr>
        <p:spPr>
          <a:xfrm>
            <a:off x="609600" y="6397673"/>
            <a:ext cx="7100454" cy="276999"/>
          </a:xfrm>
          <a:prstGeom prst="rect">
            <a:avLst/>
          </a:prstGeom>
          <a:noFill/>
        </p:spPr>
        <p:txBody>
          <a:bodyPr wrap="square">
            <a:spAutoFit/>
          </a:bodyPr>
          <a:lstStyle/>
          <a:p>
            <a:r>
              <a:rPr lang="en-US" sz="1200" dirty="0"/>
              <a:t>[4] P. K. </a:t>
            </a:r>
            <a:r>
              <a:rPr lang="en-US" sz="1200" dirty="0" err="1"/>
              <a:t>Mudrakarta</a:t>
            </a:r>
            <a:r>
              <a:rPr lang="en-US" sz="1200" dirty="0"/>
              <a:t> et al. K for the Price of 1: Parameter-efficient Multi-task and Transfer Learning. ICLR 2019</a:t>
            </a:r>
          </a:p>
        </p:txBody>
      </p:sp>
      <p:sp>
        <p:nvSpPr>
          <p:cNvPr id="16" name="TextBox 15">
            <a:extLst>
              <a:ext uri="{FF2B5EF4-FFF2-40B4-BE49-F238E27FC236}">
                <a16:creationId xmlns:a16="http://schemas.microsoft.com/office/drawing/2014/main" id="{CA0917A0-951F-E737-6403-E9B41875E495}"/>
              </a:ext>
            </a:extLst>
          </p:cNvPr>
          <p:cNvSpPr txBox="1"/>
          <p:nvPr/>
        </p:nvSpPr>
        <p:spPr>
          <a:xfrm>
            <a:off x="609599" y="6550073"/>
            <a:ext cx="7176655" cy="276999"/>
          </a:xfrm>
          <a:prstGeom prst="rect">
            <a:avLst/>
          </a:prstGeom>
          <a:noFill/>
        </p:spPr>
        <p:txBody>
          <a:bodyPr wrap="square">
            <a:spAutoFit/>
          </a:bodyPr>
          <a:lstStyle/>
          <a:p>
            <a:r>
              <a:rPr lang="en-US" sz="1200" dirty="0"/>
              <a:t>[5] S. </a:t>
            </a:r>
            <a:r>
              <a:rPr lang="en-US" sz="1200" dirty="0" err="1"/>
              <a:t>Lym</a:t>
            </a:r>
            <a:r>
              <a:rPr lang="en-US" sz="1200" dirty="0"/>
              <a:t> et al. </a:t>
            </a:r>
            <a:r>
              <a:rPr lang="en-US" sz="1200" dirty="0" err="1"/>
              <a:t>Prunetrain</a:t>
            </a:r>
            <a:r>
              <a:rPr lang="en-US" sz="1200" dirty="0"/>
              <a:t>: fast neural network training by dynamic sparse model reconfiguration. SC’19</a:t>
            </a:r>
          </a:p>
        </p:txBody>
      </p:sp>
      <p:pic>
        <p:nvPicPr>
          <p:cNvPr id="1026" name="Picture 2">
            <a:extLst>
              <a:ext uri="{FF2B5EF4-FFF2-40B4-BE49-F238E27FC236}">
                <a16:creationId xmlns:a16="http://schemas.microsoft.com/office/drawing/2014/main" id="{CB259E72-652E-67E4-3E60-6850A97E4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745" y="4230258"/>
            <a:ext cx="3778490" cy="18774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65085D-5507-869E-64D1-2F78775C8C09}"/>
              </a:ext>
            </a:extLst>
          </p:cNvPr>
          <p:cNvSpPr txBox="1"/>
          <p:nvPr/>
        </p:nvSpPr>
        <p:spPr>
          <a:xfrm>
            <a:off x="8265799" y="3583927"/>
            <a:ext cx="3678382" cy="646331"/>
          </a:xfrm>
          <a:prstGeom prst="rect">
            <a:avLst/>
          </a:prstGeom>
          <a:noFill/>
        </p:spPr>
        <p:txBody>
          <a:bodyPr wrap="square" rtlCol="0">
            <a:spAutoFit/>
          </a:bodyPr>
          <a:lstStyle/>
          <a:p>
            <a:r>
              <a:rPr lang="en-US" dirty="0">
                <a:solidFill>
                  <a:srgbClr val="C00000"/>
                </a:solidFill>
              </a:rPr>
              <a:t>Large variance in the same category, small variance in different categories </a:t>
            </a:r>
          </a:p>
        </p:txBody>
      </p:sp>
      <p:sp>
        <p:nvSpPr>
          <p:cNvPr id="6" name="TextBox 5">
            <a:extLst>
              <a:ext uri="{FF2B5EF4-FFF2-40B4-BE49-F238E27FC236}">
                <a16:creationId xmlns:a16="http://schemas.microsoft.com/office/drawing/2014/main" id="{E4E4CDC6-4458-E891-86E8-A4A8E0590697}"/>
              </a:ext>
            </a:extLst>
          </p:cNvPr>
          <p:cNvSpPr txBox="1"/>
          <p:nvPr/>
        </p:nvSpPr>
        <p:spPr>
          <a:xfrm>
            <a:off x="9163663" y="6107695"/>
            <a:ext cx="2183209" cy="400110"/>
          </a:xfrm>
          <a:prstGeom prst="rect">
            <a:avLst/>
          </a:prstGeom>
          <a:noFill/>
        </p:spPr>
        <p:txBody>
          <a:bodyPr wrap="square" rtlCol="0">
            <a:spAutoFit/>
          </a:bodyPr>
          <a:lstStyle/>
          <a:p>
            <a:r>
              <a:rPr lang="en-US" sz="2000" b="1" dirty="0"/>
              <a:t>CUB-200 Examples</a:t>
            </a:r>
          </a:p>
        </p:txBody>
      </p:sp>
    </p:spTree>
    <p:extLst>
      <p:ext uri="{BB962C8B-B14F-4D97-AF65-F5344CB8AC3E}">
        <p14:creationId xmlns:p14="http://schemas.microsoft.com/office/powerpoint/2010/main" val="54538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8C493-3618-C94D-357D-7213D7AB1149}"/>
              </a:ext>
            </a:extLst>
          </p:cNvPr>
          <p:cNvSpPr>
            <a:spLocks noGrp="1"/>
          </p:cNvSpPr>
          <p:nvPr>
            <p:ph type="title"/>
          </p:nvPr>
        </p:nvSpPr>
        <p:spPr/>
        <p:txBody>
          <a:bodyPr>
            <a:normAutofit/>
          </a:bodyPr>
          <a:lstStyle/>
          <a:p>
            <a:r>
              <a:rPr lang="en-US" sz="3600" dirty="0">
                <a:cs typeface="Arial" panose="020B0604020202020204" pitchFamily="34" charset="0"/>
              </a:rPr>
              <a:t>Training Speedup &amp; Accuracy on Jetson TX2</a:t>
            </a:r>
          </a:p>
        </p:txBody>
      </p:sp>
      <p:pic>
        <p:nvPicPr>
          <p:cNvPr id="11" name="Picture 10">
            <a:extLst>
              <a:ext uri="{FF2B5EF4-FFF2-40B4-BE49-F238E27FC236}">
                <a16:creationId xmlns:a16="http://schemas.microsoft.com/office/drawing/2014/main" id="{32DCDC48-37DF-AA37-0071-9F51ACE5DCD3}"/>
              </a:ext>
            </a:extLst>
          </p:cNvPr>
          <p:cNvPicPr>
            <a:picLocks noChangeAspect="1"/>
          </p:cNvPicPr>
          <p:nvPr/>
        </p:nvPicPr>
        <p:blipFill>
          <a:blip r:embed="rId3"/>
          <a:stretch>
            <a:fillRect/>
          </a:stretch>
        </p:blipFill>
        <p:spPr>
          <a:xfrm>
            <a:off x="665017" y="1280615"/>
            <a:ext cx="3389231" cy="2948567"/>
          </a:xfrm>
          <a:prstGeom prst="rect">
            <a:avLst/>
          </a:prstGeom>
        </p:spPr>
      </p:pic>
      <p:pic>
        <p:nvPicPr>
          <p:cNvPr id="13" name="Picture 12">
            <a:extLst>
              <a:ext uri="{FF2B5EF4-FFF2-40B4-BE49-F238E27FC236}">
                <a16:creationId xmlns:a16="http://schemas.microsoft.com/office/drawing/2014/main" id="{0B12D9B4-E249-907D-EA8A-E7E00B0AC5D8}"/>
              </a:ext>
            </a:extLst>
          </p:cNvPr>
          <p:cNvPicPr>
            <a:picLocks noChangeAspect="1"/>
          </p:cNvPicPr>
          <p:nvPr/>
        </p:nvPicPr>
        <p:blipFill>
          <a:blip r:embed="rId4"/>
          <a:stretch>
            <a:fillRect/>
          </a:stretch>
        </p:blipFill>
        <p:spPr>
          <a:xfrm>
            <a:off x="4471151" y="1280616"/>
            <a:ext cx="3389232" cy="2976069"/>
          </a:xfrm>
          <a:prstGeom prst="rect">
            <a:avLst/>
          </a:prstGeom>
        </p:spPr>
      </p:pic>
      <p:pic>
        <p:nvPicPr>
          <p:cNvPr id="15" name="Picture 14">
            <a:extLst>
              <a:ext uri="{FF2B5EF4-FFF2-40B4-BE49-F238E27FC236}">
                <a16:creationId xmlns:a16="http://schemas.microsoft.com/office/drawing/2014/main" id="{0D20DA7B-2270-6C17-B4FF-0B5CEC22C7E3}"/>
              </a:ext>
            </a:extLst>
          </p:cNvPr>
          <p:cNvPicPr>
            <a:picLocks noChangeAspect="1"/>
          </p:cNvPicPr>
          <p:nvPr/>
        </p:nvPicPr>
        <p:blipFill>
          <a:blip r:embed="rId5"/>
          <a:stretch>
            <a:fillRect/>
          </a:stretch>
        </p:blipFill>
        <p:spPr>
          <a:xfrm>
            <a:off x="8117430" y="1279031"/>
            <a:ext cx="3312570" cy="2950258"/>
          </a:xfrm>
          <a:prstGeom prst="rect">
            <a:avLst/>
          </a:prstGeom>
        </p:spPr>
      </p:pic>
      <p:pic>
        <p:nvPicPr>
          <p:cNvPr id="19" name="Picture 18">
            <a:extLst>
              <a:ext uri="{FF2B5EF4-FFF2-40B4-BE49-F238E27FC236}">
                <a16:creationId xmlns:a16="http://schemas.microsoft.com/office/drawing/2014/main" id="{1446FCB7-1C0F-333B-F946-C8E0BC200803}"/>
              </a:ext>
            </a:extLst>
          </p:cNvPr>
          <p:cNvPicPr>
            <a:picLocks noChangeAspect="1"/>
          </p:cNvPicPr>
          <p:nvPr/>
        </p:nvPicPr>
        <p:blipFill>
          <a:blip r:embed="rId6"/>
          <a:stretch>
            <a:fillRect/>
          </a:stretch>
        </p:blipFill>
        <p:spPr>
          <a:xfrm>
            <a:off x="3157114" y="4655412"/>
            <a:ext cx="5877771" cy="1944759"/>
          </a:xfrm>
          <a:prstGeom prst="rect">
            <a:avLst/>
          </a:prstGeom>
        </p:spPr>
      </p:pic>
    </p:spTree>
    <p:extLst>
      <p:ext uri="{BB962C8B-B14F-4D97-AF65-F5344CB8AC3E}">
        <p14:creationId xmlns:p14="http://schemas.microsoft.com/office/powerpoint/2010/main" val="2620071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CD99-967D-E06E-2064-0D72AF61D408}"/>
              </a:ext>
            </a:extLst>
          </p:cNvPr>
          <p:cNvSpPr>
            <a:spLocks noGrp="1"/>
          </p:cNvSpPr>
          <p:nvPr>
            <p:ph type="title"/>
          </p:nvPr>
        </p:nvSpPr>
        <p:spPr/>
        <p:txBody>
          <a:bodyPr>
            <a:normAutofit/>
          </a:bodyPr>
          <a:lstStyle/>
          <a:p>
            <a:r>
              <a:rPr lang="en-US" sz="3600" dirty="0">
                <a:cs typeface="Arial" panose="020B0604020202020204" pitchFamily="34" charset="0"/>
              </a:rPr>
              <a:t>Training Speedup &amp; Accuracy on Raspberry Pi</a:t>
            </a:r>
            <a:endParaRPr lang="en-US" sz="3200" dirty="0"/>
          </a:p>
        </p:txBody>
      </p:sp>
      <p:pic>
        <p:nvPicPr>
          <p:cNvPr id="6" name="Picture 5">
            <a:extLst>
              <a:ext uri="{FF2B5EF4-FFF2-40B4-BE49-F238E27FC236}">
                <a16:creationId xmlns:a16="http://schemas.microsoft.com/office/drawing/2014/main" id="{C5C8510B-C5A1-E468-C52B-9F5F95D5D7DA}"/>
              </a:ext>
            </a:extLst>
          </p:cNvPr>
          <p:cNvPicPr>
            <a:picLocks noChangeAspect="1"/>
          </p:cNvPicPr>
          <p:nvPr/>
        </p:nvPicPr>
        <p:blipFill>
          <a:blip r:embed="rId3"/>
          <a:stretch>
            <a:fillRect/>
          </a:stretch>
        </p:blipFill>
        <p:spPr>
          <a:xfrm>
            <a:off x="1871342" y="1919443"/>
            <a:ext cx="8130660" cy="3660483"/>
          </a:xfrm>
          <a:prstGeom prst="rect">
            <a:avLst/>
          </a:prstGeom>
        </p:spPr>
      </p:pic>
    </p:spTree>
    <p:extLst>
      <p:ext uri="{BB962C8B-B14F-4D97-AF65-F5344CB8AC3E}">
        <p14:creationId xmlns:p14="http://schemas.microsoft.com/office/powerpoint/2010/main" val="2266607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4C88-6A70-1195-1FDF-3EAB0AAD290E}"/>
              </a:ext>
            </a:extLst>
          </p:cNvPr>
          <p:cNvSpPr>
            <a:spLocks noGrp="1"/>
          </p:cNvSpPr>
          <p:nvPr>
            <p:ph type="title"/>
          </p:nvPr>
        </p:nvSpPr>
        <p:spPr/>
        <p:txBody>
          <a:bodyPr>
            <a:normAutofit/>
          </a:bodyPr>
          <a:lstStyle/>
          <a:p>
            <a:r>
              <a:rPr lang="en-US" sz="3600" dirty="0"/>
              <a:t>Different Speedup Objectives</a:t>
            </a:r>
          </a:p>
        </p:txBody>
      </p:sp>
      <p:pic>
        <p:nvPicPr>
          <p:cNvPr id="6" name="Picture 5">
            <a:extLst>
              <a:ext uri="{FF2B5EF4-FFF2-40B4-BE49-F238E27FC236}">
                <a16:creationId xmlns:a16="http://schemas.microsoft.com/office/drawing/2014/main" id="{D55B245D-F987-3A74-A233-91CFA931EE93}"/>
              </a:ext>
            </a:extLst>
          </p:cNvPr>
          <p:cNvPicPr>
            <a:picLocks noChangeAspect="1"/>
          </p:cNvPicPr>
          <p:nvPr/>
        </p:nvPicPr>
        <p:blipFill>
          <a:blip r:embed="rId3"/>
          <a:stretch>
            <a:fillRect/>
          </a:stretch>
        </p:blipFill>
        <p:spPr>
          <a:xfrm>
            <a:off x="5848963" y="1347317"/>
            <a:ext cx="5971238" cy="2538883"/>
          </a:xfrm>
          <a:prstGeom prst="rect">
            <a:avLst/>
          </a:prstGeom>
        </p:spPr>
      </p:pic>
      <p:pic>
        <p:nvPicPr>
          <p:cNvPr id="8" name="Picture 7">
            <a:extLst>
              <a:ext uri="{FF2B5EF4-FFF2-40B4-BE49-F238E27FC236}">
                <a16:creationId xmlns:a16="http://schemas.microsoft.com/office/drawing/2014/main" id="{9F4FABD4-169D-91A0-F110-B36780A21C98}"/>
              </a:ext>
            </a:extLst>
          </p:cNvPr>
          <p:cNvPicPr>
            <a:picLocks noChangeAspect="1"/>
          </p:cNvPicPr>
          <p:nvPr/>
        </p:nvPicPr>
        <p:blipFill>
          <a:blip r:embed="rId4"/>
          <a:stretch>
            <a:fillRect/>
          </a:stretch>
        </p:blipFill>
        <p:spPr>
          <a:xfrm>
            <a:off x="5848963" y="3979803"/>
            <a:ext cx="5971238" cy="2535126"/>
          </a:xfrm>
          <a:prstGeom prst="rect">
            <a:avLst/>
          </a:prstGeom>
        </p:spPr>
      </p:pic>
      <p:sp>
        <p:nvSpPr>
          <p:cNvPr id="10" name="TextBox 9">
            <a:extLst>
              <a:ext uri="{FF2B5EF4-FFF2-40B4-BE49-F238E27FC236}">
                <a16:creationId xmlns:a16="http://schemas.microsoft.com/office/drawing/2014/main" id="{46B18724-9924-0B7C-B0A1-A2A7435BD036}"/>
              </a:ext>
            </a:extLst>
          </p:cNvPr>
          <p:cNvSpPr txBox="1"/>
          <p:nvPr/>
        </p:nvSpPr>
        <p:spPr>
          <a:xfrm>
            <a:off x="609599" y="1440920"/>
            <a:ext cx="5334001" cy="192360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b="1" dirty="0">
                <a:solidFill>
                  <a:prstClr val="black"/>
                </a:solidFill>
                <a:latin typeface="Calibri"/>
              </a:rPr>
              <a:t>On Nvidia Jetson TX2</a:t>
            </a:r>
          </a:p>
          <a:p>
            <a:pPr marL="800100" lvl="1" indent="-342900">
              <a:spcAft>
                <a:spcPts val="600"/>
              </a:spcAft>
              <a:buFont typeface="Arial" panose="020B0604020202020204" pitchFamily="34" charset="0"/>
              <a:buChar char="•"/>
              <a:defRPr/>
            </a:pPr>
            <a:r>
              <a:rPr lang="en-US" sz="2000" dirty="0">
                <a:solidFill>
                  <a:prstClr val="black"/>
                </a:solidFill>
                <a:latin typeface="Calibri"/>
              </a:rPr>
              <a:t>Up to </a:t>
            </a:r>
            <a:r>
              <a:rPr lang="en-US" sz="2000" b="1" dirty="0">
                <a:solidFill>
                  <a:srgbClr val="C00000"/>
                </a:solidFill>
                <a:latin typeface="Calibri"/>
              </a:rPr>
              <a:t>3.7x wall-time speedup</a:t>
            </a:r>
            <a:r>
              <a:rPr lang="en-US" sz="2000" dirty="0">
                <a:solidFill>
                  <a:prstClr val="black"/>
                </a:solidFill>
                <a:latin typeface="Calibri"/>
              </a:rPr>
              <a:t> without noticeable accuracy drop</a:t>
            </a:r>
          </a:p>
          <a:p>
            <a:pPr marL="800100" lvl="1" indent="-342900">
              <a:spcAft>
                <a:spcPts val="600"/>
              </a:spcAft>
              <a:buFont typeface="Arial" panose="020B0604020202020204" pitchFamily="34" charset="0"/>
              <a:buChar char="•"/>
              <a:defRPr/>
            </a:pPr>
            <a:r>
              <a:rPr kumimoji="0" lang="en-US" sz="2000" i="0" u="none" strike="noStrike" kern="1200" cap="none" spc="0" normalizeH="0" baseline="0" noProof="0" dirty="0">
                <a:ln>
                  <a:noFill/>
                </a:ln>
                <a:solidFill>
                  <a:prstClr val="black"/>
                </a:solidFill>
                <a:effectLst/>
                <a:uLnTx/>
                <a:uFillTx/>
                <a:latin typeface="Calibri"/>
                <a:ea typeface="+mn-ea"/>
                <a:cs typeface="+mn-cs"/>
              </a:rPr>
              <a:t>Up to </a:t>
            </a:r>
            <a:r>
              <a:rPr kumimoji="0" lang="en-US" sz="2000" b="1" i="0" u="none" strike="noStrike" kern="1200" cap="none" spc="0" normalizeH="0" baseline="0" noProof="0" dirty="0">
                <a:ln>
                  <a:noFill/>
                </a:ln>
                <a:solidFill>
                  <a:srgbClr val="C00000"/>
                </a:solidFill>
                <a:effectLst/>
                <a:uLnTx/>
                <a:uFillTx/>
                <a:latin typeface="Calibri"/>
                <a:ea typeface="+mn-ea"/>
                <a:cs typeface="+mn-cs"/>
              </a:rPr>
              <a:t>65% of FLOPs saving</a:t>
            </a:r>
          </a:p>
          <a:p>
            <a:pPr marL="800100" lvl="1" indent="-342900">
              <a:spcAft>
                <a:spcPts val="600"/>
              </a:spcAft>
              <a:buFont typeface="Arial" panose="020B0604020202020204" pitchFamily="34" charset="0"/>
              <a:buChar char="•"/>
              <a:defRPr/>
            </a:pPr>
            <a:r>
              <a:rPr lang="en-US" sz="2000" dirty="0">
                <a:latin typeface="Calibri"/>
              </a:rPr>
              <a:t>Up to 20% higher accuracy than baselines</a:t>
            </a:r>
            <a:endParaRPr kumimoji="0" lang="en-US" sz="2000" i="0" u="none" strike="noStrike" kern="1200" cap="none" spc="0" normalizeH="0" baseline="0" noProof="0" dirty="0">
              <a:ln>
                <a:noFill/>
              </a:ln>
              <a:effectLst/>
              <a:uLnTx/>
              <a:uFillTx/>
              <a:latin typeface="Calibri"/>
              <a:ea typeface="+mn-ea"/>
              <a:cs typeface="+mn-cs"/>
            </a:endParaRPr>
          </a:p>
        </p:txBody>
      </p:sp>
      <p:sp>
        <p:nvSpPr>
          <p:cNvPr id="11" name="TextBox 10">
            <a:extLst>
              <a:ext uri="{FF2B5EF4-FFF2-40B4-BE49-F238E27FC236}">
                <a16:creationId xmlns:a16="http://schemas.microsoft.com/office/drawing/2014/main" id="{D14CF420-1429-CBE4-BBCB-17C95105003C}"/>
              </a:ext>
            </a:extLst>
          </p:cNvPr>
          <p:cNvSpPr txBox="1"/>
          <p:nvPr/>
        </p:nvSpPr>
        <p:spPr>
          <a:xfrm>
            <a:off x="609598" y="4153865"/>
            <a:ext cx="5334001" cy="192360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b="1" dirty="0">
                <a:solidFill>
                  <a:prstClr val="black"/>
                </a:solidFill>
                <a:latin typeface="Calibri"/>
              </a:rPr>
              <a:t>On Raspberry Pi 4B</a:t>
            </a:r>
          </a:p>
          <a:p>
            <a:pPr marL="800100" lvl="1" indent="-342900">
              <a:spcAft>
                <a:spcPts val="600"/>
              </a:spcAft>
              <a:buFont typeface="Arial" panose="020B0604020202020204" pitchFamily="34" charset="0"/>
              <a:buChar char="•"/>
              <a:defRPr/>
            </a:pPr>
            <a:r>
              <a:rPr lang="en-US" sz="2000" dirty="0">
                <a:solidFill>
                  <a:prstClr val="black"/>
                </a:solidFill>
                <a:latin typeface="Calibri"/>
              </a:rPr>
              <a:t>Up to </a:t>
            </a:r>
            <a:r>
              <a:rPr lang="en-US" sz="2000" b="1" dirty="0">
                <a:solidFill>
                  <a:srgbClr val="C00000"/>
                </a:solidFill>
                <a:latin typeface="Calibri"/>
              </a:rPr>
              <a:t>3.2x wall-time speedup</a:t>
            </a:r>
            <a:r>
              <a:rPr lang="en-US" sz="2000" dirty="0">
                <a:solidFill>
                  <a:prstClr val="black"/>
                </a:solidFill>
                <a:latin typeface="Calibri"/>
              </a:rPr>
              <a:t> without noticeable accuracy drop</a:t>
            </a:r>
          </a:p>
          <a:p>
            <a:pPr marL="800100" lvl="1" indent="-342900">
              <a:spcAft>
                <a:spcPts val="600"/>
              </a:spcAft>
              <a:buFont typeface="Arial" panose="020B0604020202020204" pitchFamily="34" charset="0"/>
              <a:buChar char="•"/>
              <a:defRPr/>
            </a:pPr>
            <a:r>
              <a:rPr kumimoji="0" lang="en-US" sz="2000" i="0" u="none" strike="noStrike" kern="1200" cap="none" spc="0" normalizeH="0" baseline="0" noProof="0" dirty="0">
                <a:ln>
                  <a:noFill/>
                </a:ln>
                <a:solidFill>
                  <a:prstClr val="black"/>
                </a:solidFill>
                <a:effectLst/>
                <a:uLnTx/>
                <a:uFillTx/>
                <a:latin typeface="Calibri"/>
                <a:ea typeface="+mn-ea"/>
                <a:cs typeface="+mn-cs"/>
              </a:rPr>
              <a:t>Up to </a:t>
            </a:r>
            <a:r>
              <a:rPr kumimoji="0" lang="en-US" sz="2000" b="1" i="0" u="none" strike="noStrike" kern="1200" cap="none" spc="0" normalizeH="0" baseline="0" noProof="0" dirty="0">
                <a:ln>
                  <a:noFill/>
                </a:ln>
                <a:solidFill>
                  <a:srgbClr val="C00000"/>
                </a:solidFill>
                <a:effectLst/>
                <a:uLnTx/>
                <a:uFillTx/>
                <a:latin typeface="Calibri"/>
                <a:ea typeface="+mn-ea"/>
                <a:cs typeface="+mn-cs"/>
              </a:rPr>
              <a:t>65% of FLOPs saving</a:t>
            </a:r>
          </a:p>
          <a:p>
            <a:pPr marL="800100" lvl="1" indent="-342900">
              <a:spcAft>
                <a:spcPts val="600"/>
              </a:spcAft>
              <a:buFont typeface="Arial" panose="020B0604020202020204" pitchFamily="34" charset="0"/>
              <a:buChar char="•"/>
              <a:defRPr/>
            </a:pPr>
            <a:r>
              <a:rPr lang="en-US" sz="2000" dirty="0">
                <a:latin typeface="Calibri"/>
              </a:rPr>
              <a:t>Up to 20% higher accuracy than baselines</a:t>
            </a:r>
            <a:endParaRPr kumimoji="0" lang="en-US" sz="2000"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2046325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FA20-3DB7-6CE8-645B-FB1C657E5DD0}"/>
              </a:ext>
            </a:extLst>
          </p:cNvPr>
          <p:cNvSpPr>
            <a:spLocks noGrp="1"/>
          </p:cNvSpPr>
          <p:nvPr>
            <p:ph type="title"/>
          </p:nvPr>
        </p:nvSpPr>
        <p:spPr/>
        <p:txBody>
          <a:bodyPr>
            <a:normAutofit/>
          </a:bodyPr>
          <a:lstStyle/>
          <a:p>
            <a:r>
              <a:rPr lang="en-US" sz="3600" dirty="0">
                <a:cs typeface="Arial" panose="020B0604020202020204" pitchFamily="34" charset="0"/>
              </a:rPr>
              <a:t>Performance on Different NN Models</a:t>
            </a:r>
          </a:p>
        </p:txBody>
      </p:sp>
      <p:sp>
        <p:nvSpPr>
          <p:cNvPr id="5" name="TextBox 4">
            <a:extLst>
              <a:ext uri="{FF2B5EF4-FFF2-40B4-BE49-F238E27FC236}">
                <a16:creationId xmlns:a16="http://schemas.microsoft.com/office/drawing/2014/main" id="{18C289AE-7EC4-FA64-46D5-00E571A4B2C5}"/>
              </a:ext>
            </a:extLst>
          </p:cNvPr>
          <p:cNvSpPr txBox="1"/>
          <p:nvPr/>
        </p:nvSpPr>
        <p:spPr>
          <a:xfrm>
            <a:off x="609599" y="1288520"/>
            <a:ext cx="5072743"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ResNet50</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2.5x-3x speedup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With little accuracy loss</a:t>
            </a:r>
          </a:p>
        </p:txBody>
      </p:sp>
      <p:sp>
        <p:nvSpPr>
          <p:cNvPr id="8" name="TextBox 7">
            <a:extLst>
              <a:ext uri="{FF2B5EF4-FFF2-40B4-BE49-F238E27FC236}">
                <a16:creationId xmlns:a16="http://schemas.microsoft.com/office/drawing/2014/main" id="{DA014872-2C89-4E70-B83B-5A9D8577542E}"/>
              </a:ext>
            </a:extLst>
          </p:cNvPr>
          <p:cNvSpPr txBox="1"/>
          <p:nvPr/>
        </p:nvSpPr>
        <p:spPr>
          <a:xfrm>
            <a:off x="609599" y="2575172"/>
            <a:ext cx="5072743"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VGG16</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2x-3x speedup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Up to 10% higher accuracy</a:t>
            </a:r>
          </a:p>
        </p:txBody>
      </p:sp>
      <p:sp>
        <p:nvSpPr>
          <p:cNvPr id="9" name="TextBox 8">
            <a:extLst>
              <a:ext uri="{FF2B5EF4-FFF2-40B4-BE49-F238E27FC236}">
                <a16:creationId xmlns:a16="http://schemas.microsoft.com/office/drawing/2014/main" id="{31C2C47F-DFB9-2A92-A8FF-EFE81DA6AF85}"/>
              </a:ext>
            </a:extLst>
          </p:cNvPr>
          <p:cNvSpPr txBox="1"/>
          <p:nvPr/>
        </p:nvSpPr>
        <p:spPr>
          <a:xfrm>
            <a:off x="609599" y="3861824"/>
            <a:ext cx="4656365"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MobileNetV2</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4x speedup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Up to 20% higher accuracy</a:t>
            </a:r>
          </a:p>
        </p:txBody>
      </p:sp>
      <p:pic>
        <p:nvPicPr>
          <p:cNvPr id="7" name="Picture 6">
            <a:extLst>
              <a:ext uri="{FF2B5EF4-FFF2-40B4-BE49-F238E27FC236}">
                <a16:creationId xmlns:a16="http://schemas.microsoft.com/office/drawing/2014/main" id="{E5B188F5-8BDB-4F8F-C4B7-A3CEF47FF115}"/>
              </a:ext>
            </a:extLst>
          </p:cNvPr>
          <p:cNvPicPr>
            <a:picLocks noChangeAspect="1"/>
          </p:cNvPicPr>
          <p:nvPr/>
        </p:nvPicPr>
        <p:blipFill>
          <a:blip r:embed="rId3"/>
          <a:stretch>
            <a:fillRect/>
          </a:stretch>
        </p:blipFill>
        <p:spPr>
          <a:xfrm>
            <a:off x="6096000" y="1339841"/>
            <a:ext cx="5708073" cy="5016528"/>
          </a:xfrm>
          <a:prstGeom prst="rect">
            <a:avLst/>
          </a:prstGeom>
        </p:spPr>
      </p:pic>
      <p:sp>
        <p:nvSpPr>
          <p:cNvPr id="10" name="TextBox 9">
            <a:extLst>
              <a:ext uri="{FF2B5EF4-FFF2-40B4-BE49-F238E27FC236}">
                <a16:creationId xmlns:a16="http://schemas.microsoft.com/office/drawing/2014/main" id="{0AB0305C-1433-76B1-89BC-01AABF7D84EC}"/>
              </a:ext>
            </a:extLst>
          </p:cNvPr>
          <p:cNvSpPr txBox="1"/>
          <p:nvPr/>
        </p:nvSpPr>
        <p:spPr>
          <a:xfrm>
            <a:off x="609599" y="5154989"/>
            <a:ext cx="4656365"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Vision Transformer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ViT</a:t>
            </a:r>
            <a:r>
              <a:rPr kumimoji="0" lang="en-US" sz="2400" b="1" i="0" u="none" strike="noStrike" kern="1200" cap="none" spc="0" normalizeH="0" baseline="0" noProof="0" dirty="0">
                <a:ln>
                  <a:noFill/>
                </a:ln>
                <a:solidFill>
                  <a:prstClr val="black"/>
                </a:solidFill>
                <a:effectLst/>
                <a:uLnTx/>
                <a:uFillTx/>
                <a:latin typeface="Calibri"/>
                <a:ea typeface="+mn-ea"/>
                <a:cs typeface="+mn-cs"/>
              </a:rPr>
              <a:t>)</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3x speedup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Up to 10% higher accuracy</a:t>
            </a:r>
          </a:p>
        </p:txBody>
      </p:sp>
    </p:spTree>
    <p:extLst>
      <p:ext uri="{BB962C8B-B14F-4D97-AF65-F5344CB8AC3E}">
        <p14:creationId xmlns:p14="http://schemas.microsoft.com/office/powerpoint/2010/main" val="111132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9BFB-2A57-A93B-0310-42826095A757}"/>
              </a:ext>
            </a:extLst>
          </p:cNvPr>
          <p:cNvSpPr>
            <a:spLocks noGrp="1"/>
          </p:cNvSpPr>
          <p:nvPr>
            <p:ph type="title"/>
          </p:nvPr>
        </p:nvSpPr>
        <p:spPr/>
        <p:txBody>
          <a:bodyPr>
            <a:normAutofit/>
          </a:bodyPr>
          <a:lstStyle/>
          <a:p>
            <a:r>
              <a:rPr lang="en-US" sz="4000" dirty="0">
                <a:cs typeface="Arial" panose="020B0604020202020204" pitchFamily="34" charset="0"/>
              </a:rPr>
              <a:t>AI models should constantly learn</a:t>
            </a:r>
          </a:p>
        </p:txBody>
      </p:sp>
      <p:pic>
        <p:nvPicPr>
          <p:cNvPr id="4" name="Picture 4" descr="You Can Finally Buy Boston Dynamics' Spot, But You Can't Use It For Evil">
            <a:extLst>
              <a:ext uri="{FF2B5EF4-FFF2-40B4-BE49-F238E27FC236}">
                <a16:creationId xmlns:a16="http://schemas.microsoft.com/office/drawing/2014/main" id="{4EFE22AE-178B-E864-E14D-A77B21D5A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556" y="3160559"/>
            <a:ext cx="3585412" cy="2016794"/>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p:sp>
        <p:nvSpPr>
          <p:cNvPr id="5" name="TextBox 4">
            <a:extLst>
              <a:ext uri="{FF2B5EF4-FFF2-40B4-BE49-F238E27FC236}">
                <a16:creationId xmlns:a16="http://schemas.microsoft.com/office/drawing/2014/main" id="{A75057EB-4832-789B-88F5-DA5E864EFA87}"/>
              </a:ext>
            </a:extLst>
          </p:cNvPr>
          <p:cNvSpPr txBox="1"/>
          <p:nvPr/>
        </p:nvSpPr>
        <p:spPr>
          <a:xfrm>
            <a:off x="4293556" y="2540172"/>
            <a:ext cx="3490112"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a:t>
            </a:r>
            <a:r>
              <a:rPr lang="en-US" altLang="zh-CN" sz="2000" b="1" dirty="0">
                <a:latin typeface="Arial" panose="020B0604020202020204" pitchFamily="34" charset="0"/>
                <a:cs typeface="Arial" panose="020B0604020202020204" pitchFamily="34" charset="0"/>
              </a:rPr>
              <a:t>ll-terrain legged robot</a:t>
            </a:r>
            <a:endParaRPr lang="en-US" sz="20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AB1FBC6-787E-989A-04CA-D8D9A25B9E95}"/>
              </a:ext>
            </a:extLst>
          </p:cNvPr>
          <p:cNvSpPr txBox="1"/>
          <p:nvPr/>
        </p:nvSpPr>
        <p:spPr>
          <a:xfrm>
            <a:off x="304558" y="2540172"/>
            <a:ext cx="3490112"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M</a:t>
            </a:r>
            <a:r>
              <a:rPr lang="en-US" altLang="zh-CN" sz="2000" b="1" dirty="0">
                <a:latin typeface="Arial" panose="020B0604020202020204" pitchFamily="34" charset="0"/>
                <a:cs typeface="Arial" panose="020B0604020202020204" pitchFamily="34" charset="0"/>
              </a:rPr>
              <a:t>obile a</a:t>
            </a:r>
            <a:r>
              <a:rPr lang="en-US" sz="2000" b="1" dirty="0">
                <a:latin typeface="Arial" panose="020B0604020202020204" pitchFamily="34" charset="0"/>
                <a:cs typeface="Arial" panose="020B0604020202020204" pitchFamily="34" charset="0"/>
              </a:rPr>
              <a:t>uto-suggestion</a:t>
            </a:r>
          </a:p>
        </p:txBody>
      </p:sp>
      <p:pic>
        <p:nvPicPr>
          <p:cNvPr id="7" name="Picture 6" descr="Assistive AI Makes Replying Easier - Microsoft Research">
            <a:extLst>
              <a:ext uri="{FF2B5EF4-FFF2-40B4-BE49-F238E27FC236}">
                <a16:creationId xmlns:a16="http://schemas.microsoft.com/office/drawing/2014/main" id="{836CE686-2A84-8C5E-3CD0-A4ED95594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08" y="3160559"/>
            <a:ext cx="3585412" cy="2016794"/>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p:pic>
        <p:nvPicPr>
          <p:cNvPr id="8" name="Picture 8" descr="Latest Object Detection GIFs | Gfycat">
            <a:extLst>
              <a:ext uri="{FF2B5EF4-FFF2-40B4-BE49-F238E27FC236}">
                <a16:creationId xmlns:a16="http://schemas.microsoft.com/office/drawing/2014/main" id="{07448D13-7C8F-9F5D-080D-464FD982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9682" y="3160559"/>
            <a:ext cx="3585412" cy="2018454"/>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6D49F967-4AC3-456E-C2B2-A528A18E8185}"/>
              </a:ext>
            </a:extLst>
          </p:cNvPr>
          <p:cNvSpPr txBox="1"/>
          <p:nvPr/>
        </p:nvSpPr>
        <p:spPr>
          <a:xfrm>
            <a:off x="8473279" y="2386284"/>
            <a:ext cx="3338218"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Category-extensible object detector</a:t>
            </a:r>
          </a:p>
        </p:txBody>
      </p:sp>
      <p:sp>
        <p:nvSpPr>
          <p:cNvPr id="10" name="TextBox 9">
            <a:extLst>
              <a:ext uri="{FF2B5EF4-FFF2-40B4-BE49-F238E27FC236}">
                <a16:creationId xmlns:a16="http://schemas.microsoft.com/office/drawing/2014/main" id="{608911E3-EC62-3CD9-5027-DB919D49D544}"/>
              </a:ext>
            </a:extLst>
          </p:cNvPr>
          <p:cNvSpPr txBox="1"/>
          <p:nvPr/>
        </p:nvSpPr>
        <p:spPr>
          <a:xfrm>
            <a:off x="0" y="1546764"/>
            <a:ext cx="12192000" cy="523220"/>
          </a:xfrm>
          <a:prstGeom prst="rect">
            <a:avLst/>
          </a:prstGeom>
          <a:solidFill>
            <a:srgbClr val="001132"/>
          </a:solidFill>
          <a:ln>
            <a:noFill/>
          </a:ln>
          <a:effectLst>
            <a:outerShdw blurRad="44450" dist="27940" dir="5400000" algn="ctr">
              <a:srgbClr val="000000">
                <a:alpha val="32000"/>
              </a:srgbClr>
            </a:outerShdw>
          </a:effectLst>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2800" b="1" dirty="0">
                <a:latin typeface="+mj-lt"/>
                <a:cs typeface="Arial" panose="020B0604020202020204" pitchFamily="34" charset="0"/>
              </a:rPr>
              <a:t>Promptly adapt to new online data and ever-changing environment</a:t>
            </a:r>
          </a:p>
        </p:txBody>
      </p:sp>
      <p:sp>
        <p:nvSpPr>
          <p:cNvPr id="3" name="TextBox 2">
            <a:extLst>
              <a:ext uri="{FF2B5EF4-FFF2-40B4-BE49-F238E27FC236}">
                <a16:creationId xmlns:a16="http://schemas.microsoft.com/office/drawing/2014/main" id="{69A7F5B4-3658-8854-1DED-471C9ECF60F0}"/>
              </a:ext>
            </a:extLst>
          </p:cNvPr>
          <p:cNvSpPr txBox="1"/>
          <p:nvPr/>
        </p:nvSpPr>
        <p:spPr>
          <a:xfrm>
            <a:off x="4153308" y="5294454"/>
            <a:ext cx="3909039"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dirty="0">
                <a:latin typeface="+mj-lt"/>
                <a:cs typeface="Arial" panose="020B0604020202020204" pitchFamily="34" charset="0"/>
              </a:rPr>
              <a:t>Leg torque readings on unseen terrains</a:t>
            </a:r>
          </a:p>
        </p:txBody>
      </p:sp>
      <p:sp>
        <p:nvSpPr>
          <p:cNvPr id="11" name="TextBox 10">
            <a:extLst>
              <a:ext uri="{FF2B5EF4-FFF2-40B4-BE49-F238E27FC236}">
                <a16:creationId xmlns:a16="http://schemas.microsoft.com/office/drawing/2014/main" id="{D64C4CAC-3A9C-049F-2883-A27C004384F4}"/>
              </a:ext>
            </a:extLst>
          </p:cNvPr>
          <p:cNvSpPr txBox="1"/>
          <p:nvPr/>
        </p:nvSpPr>
        <p:spPr>
          <a:xfrm>
            <a:off x="8550933" y="5288165"/>
            <a:ext cx="3338218"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dirty="0">
                <a:latin typeface="+mj-lt"/>
                <a:cs typeface="Arial" panose="020B0604020202020204" pitchFamily="34" charset="0"/>
              </a:rPr>
              <a:t>Snapshot of new vehicle models</a:t>
            </a:r>
          </a:p>
        </p:txBody>
      </p:sp>
      <p:sp>
        <p:nvSpPr>
          <p:cNvPr id="12" name="TextBox 11">
            <a:extLst>
              <a:ext uri="{FF2B5EF4-FFF2-40B4-BE49-F238E27FC236}">
                <a16:creationId xmlns:a16="http://schemas.microsoft.com/office/drawing/2014/main" id="{5B50385D-330F-417F-8249-C2F95000810F}"/>
              </a:ext>
            </a:extLst>
          </p:cNvPr>
          <p:cNvSpPr txBox="1"/>
          <p:nvPr/>
        </p:nvSpPr>
        <p:spPr>
          <a:xfrm>
            <a:off x="213486" y="5294454"/>
            <a:ext cx="3650866"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dirty="0">
                <a:solidFill>
                  <a:schemeClr val="bg1"/>
                </a:solidFill>
                <a:latin typeface="+mj-lt"/>
                <a:cs typeface="Arial" panose="020B0604020202020204" pitchFamily="34" charset="0"/>
              </a:rPr>
              <a:t>R</a:t>
            </a:r>
            <a:r>
              <a:rPr lang="en-US" altLang="zh-CN" b="1" dirty="0">
                <a:solidFill>
                  <a:schemeClr val="bg1"/>
                </a:solidFill>
                <a:latin typeface="+mj-lt"/>
                <a:cs typeface="Arial" panose="020B0604020202020204" pitchFamily="34" charset="0"/>
              </a:rPr>
              <a:t>ecent chat</a:t>
            </a:r>
            <a:r>
              <a:rPr lang="en-US" b="1" dirty="0">
                <a:solidFill>
                  <a:schemeClr val="bg1"/>
                </a:solidFill>
                <a:latin typeface="+mj-lt"/>
                <a:cs typeface="Arial" panose="020B0604020202020204" pitchFamily="34" charset="0"/>
              </a:rPr>
              <a:t> history with new friends</a:t>
            </a:r>
          </a:p>
        </p:txBody>
      </p:sp>
      <p:sp>
        <p:nvSpPr>
          <p:cNvPr id="16" name="TextBox 15">
            <a:extLst>
              <a:ext uri="{FF2B5EF4-FFF2-40B4-BE49-F238E27FC236}">
                <a16:creationId xmlns:a16="http://schemas.microsoft.com/office/drawing/2014/main" id="{3A501C6F-4402-E9D9-B13A-59FF61E5C8A9}"/>
              </a:ext>
            </a:extLst>
          </p:cNvPr>
          <p:cNvSpPr txBox="1"/>
          <p:nvPr/>
        </p:nvSpPr>
        <p:spPr>
          <a:xfrm>
            <a:off x="994694" y="5704230"/>
            <a:ext cx="2580578"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b="1" dirty="0">
                <a:solidFill>
                  <a:schemeClr val="bg1"/>
                </a:solidFill>
                <a:latin typeface="+mj-lt"/>
                <a:cs typeface="Arial" panose="020B0604020202020204" pitchFamily="34" charset="0"/>
              </a:rPr>
              <a:t>Mimic your new tone</a:t>
            </a:r>
          </a:p>
        </p:txBody>
      </p:sp>
      <p:sp>
        <p:nvSpPr>
          <p:cNvPr id="17" name="TextBox 16">
            <a:extLst>
              <a:ext uri="{FF2B5EF4-FFF2-40B4-BE49-F238E27FC236}">
                <a16:creationId xmlns:a16="http://schemas.microsoft.com/office/drawing/2014/main" id="{E0A61C84-E69F-6AA5-2B92-CB8E513F09CF}"/>
              </a:ext>
            </a:extLst>
          </p:cNvPr>
          <p:cNvSpPr txBox="1"/>
          <p:nvPr/>
        </p:nvSpPr>
        <p:spPr>
          <a:xfrm>
            <a:off x="4837732" y="5704230"/>
            <a:ext cx="3041236"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b="1" dirty="0">
                <a:solidFill>
                  <a:schemeClr val="bg1"/>
                </a:solidFill>
                <a:latin typeface="+mj-lt"/>
                <a:cs typeface="Arial" panose="020B0604020202020204" pitchFamily="34" charset="0"/>
              </a:rPr>
              <a:t>Adjust motor to stabilize body</a:t>
            </a:r>
          </a:p>
        </p:txBody>
      </p:sp>
      <p:sp>
        <p:nvSpPr>
          <p:cNvPr id="18" name="TextBox 17">
            <a:extLst>
              <a:ext uri="{FF2B5EF4-FFF2-40B4-BE49-F238E27FC236}">
                <a16:creationId xmlns:a16="http://schemas.microsoft.com/office/drawing/2014/main" id="{8F805231-6A2B-2D2A-19CB-DFF97D02F5BE}"/>
              </a:ext>
            </a:extLst>
          </p:cNvPr>
          <p:cNvSpPr txBox="1"/>
          <p:nvPr/>
        </p:nvSpPr>
        <p:spPr>
          <a:xfrm>
            <a:off x="9078688" y="5697941"/>
            <a:ext cx="2732809" cy="369332"/>
          </a:xfrm>
          <a:prstGeom prst="rect">
            <a:avLst/>
          </a:prstGeom>
          <a:solidFill>
            <a:schemeClr val="tx2">
              <a:lumMod val="75000"/>
            </a:schemeClr>
          </a:solidFill>
          <a:ln>
            <a:noFill/>
          </a:ln>
          <a:effectLst/>
          <a:scene3d>
            <a:camera prst="orthographicFront">
              <a:rot lat="0" lon="0" rev="0"/>
            </a:camera>
            <a:lightRig rig="contrasting" dir="t">
              <a:rot lat="0" lon="0" rev="7800000"/>
            </a:lightRig>
          </a:scene3d>
          <a:sp3d>
            <a:bevelT w="139700" h="139700"/>
          </a:sp3d>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b="1" dirty="0">
                <a:solidFill>
                  <a:schemeClr val="bg1"/>
                </a:solidFill>
                <a:latin typeface="+mj-lt"/>
                <a:cs typeface="Arial" panose="020B0604020202020204" pitchFamily="34" charset="0"/>
              </a:rPr>
              <a:t>Accurate scene</a:t>
            </a:r>
            <a:r>
              <a:rPr lang="en-US" altLang="zh-CN" b="1" dirty="0">
                <a:solidFill>
                  <a:schemeClr val="bg1"/>
                </a:solidFill>
                <a:latin typeface="+mj-lt"/>
                <a:cs typeface="Arial" panose="020B0604020202020204" pitchFamily="34" charset="0"/>
              </a:rPr>
              <a:t> perception</a:t>
            </a:r>
            <a:endParaRPr lang="en-US" b="1" dirty="0">
              <a:solidFill>
                <a:schemeClr val="bg1"/>
              </a:solidFill>
              <a:latin typeface="+mj-lt"/>
              <a:cs typeface="Arial" panose="020B0604020202020204" pitchFamily="34" charset="0"/>
            </a:endParaRPr>
          </a:p>
        </p:txBody>
      </p:sp>
      <p:pic>
        <p:nvPicPr>
          <p:cNvPr id="20" name="Graphic 19" descr="Line arrow: Slight curve with solid fill">
            <a:extLst>
              <a:ext uri="{FF2B5EF4-FFF2-40B4-BE49-F238E27FC236}">
                <a16:creationId xmlns:a16="http://schemas.microsoft.com/office/drawing/2014/main" id="{E7D8594E-30D5-A107-24B5-1E51D10FA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528" y="5618758"/>
            <a:ext cx="588819" cy="588819"/>
          </a:xfrm>
          <a:prstGeom prst="rect">
            <a:avLst/>
          </a:prstGeom>
        </p:spPr>
      </p:pic>
      <p:pic>
        <p:nvPicPr>
          <p:cNvPr id="21" name="Graphic 20" descr="Line arrow: Slight curve with solid fill">
            <a:extLst>
              <a:ext uri="{FF2B5EF4-FFF2-40B4-BE49-F238E27FC236}">
                <a16:creationId xmlns:a16="http://schemas.microsoft.com/office/drawing/2014/main" id="{018F4DC6-E381-8D49-F064-C95F4CCBD4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45907" y="5631899"/>
            <a:ext cx="588819" cy="588819"/>
          </a:xfrm>
          <a:prstGeom prst="rect">
            <a:avLst/>
          </a:prstGeom>
        </p:spPr>
      </p:pic>
      <p:pic>
        <p:nvPicPr>
          <p:cNvPr id="22" name="Graphic 21" descr="Line arrow: Slight curve with solid fill">
            <a:extLst>
              <a:ext uri="{FF2B5EF4-FFF2-40B4-BE49-F238E27FC236}">
                <a16:creationId xmlns:a16="http://schemas.microsoft.com/office/drawing/2014/main" id="{A0A72CA0-BB6A-9175-CFE1-16ABB299F3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9869" y="5606595"/>
            <a:ext cx="588819" cy="588819"/>
          </a:xfrm>
          <a:prstGeom prst="rect">
            <a:avLst/>
          </a:prstGeom>
        </p:spPr>
      </p:pic>
    </p:spTree>
    <p:extLst>
      <p:ext uri="{BB962C8B-B14F-4D97-AF65-F5344CB8AC3E}">
        <p14:creationId xmlns:p14="http://schemas.microsoft.com/office/powerpoint/2010/main" val="13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6" grpId="0" animBg="1"/>
      <p:bldP spid="17"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B1C5-A293-982B-156F-624383EED720}"/>
              </a:ext>
            </a:extLst>
          </p:cNvPr>
          <p:cNvSpPr>
            <a:spLocks noGrp="1"/>
          </p:cNvSpPr>
          <p:nvPr>
            <p:ph type="title"/>
          </p:nvPr>
        </p:nvSpPr>
        <p:spPr/>
        <p:txBody>
          <a:bodyPr>
            <a:normAutofit/>
          </a:bodyPr>
          <a:lstStyle/>
          <a:p>
            <a:r>
              <a:rPr lang="en-US" sz="3600" dirty="0"/>
              <a:t>Behavior of Elastic Selection</a:t>
            </a:r>
          </a:p>
        </p:txBody>
      </p:sp>
      <p:pic>
        <p:nvPicPr>
          <p:cNvPr id="6" name="Picture 5">
            <a:extLst>
              <a:ext uri="{FF2B5EF4-FFF2-40B4-BE49-F238E27FC236}">
                <a16:creationId xmlns:a16="http://schemas.microsoft.com/office/drawing/2014/main" id="{D860764C-27CA-97BF-BA33-70DFC36DEA88}"/>
              </a:ext>
            </a:extLst>
          </p:cNvPr>
          <p:cNvPicPr>
            <a:picLocks noChangeAspect="1"/>
          </p:cNvPicPr>
          <p:nvPr/>
        </p:nvPicPr>
        <p:blipFill>
          <a:blip r:embed="rId3"/>
          <a:stretch>
            <a:fillRect/>
          </a:stretch>
        </p:blipFill>
        <p:spPr>
          <a:xfrm>
            <a:off x="1212273" y="2749054"/>
            <a:ext cx="9428018" cy="3789877"/>
          </a:xfrm>
          <a:prstGeom prst="rect">
            <a:avLst/>
          </a:prstGeom>
        </p:spPr>
      </p:pic>
      <p:sp>
        <p:nvSpPr>
          <p:cNvPr id="7" name="TextBox 6">
            <a:extLst>
              <a:ext uri="{FF2B5EF4-FFF2-40B4-BE49-F238E27FC236}">
                <a16:creationId xmlns:a16="http://schemas.microsoft.com/office/drawing/2014/main" id="{FAC91735-73F6-0584-1F8E-FE3AC1B5F481}"/>
              </a:ext>
            </a:extLst>
          </p:cNvPr>
          <p:cNvSpPr txBox="1"/>
          <p:nvPr/>
        </p:nvSpPr>
        <p:spPr>
          <a:xfrm>
            <a:off x="477982" y="1226335"/>
            <a:ext cx="9005454"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Gradually select more tensors in shallow layers</a:t>
            </a:r>
          </a:p>
          <a:p>
            <a:pPr marL="285750" indent="-285750">
              <a:spcAft>
                <a:spcPts val="600"/>
              </a:spcAft>
              <a:buFont typeface="Arial" panose="020B0604020202020204" pitchFamily="34" charset="0"/>
              <a:buChar char="•"/>
            </a:pPr>
            <a:r>
              <a:rPr lang="en-US" sz="2400" dirty="0"/>
              <a:t>Skip tensors in deeper layers to maintain speedup</a:t>
            </a:r>
          </a:p>
          <a:p>
            <a:pPr marL="285750" indent="-285750">
              <a:spcAft>
                <a:spcPts val="600"/>
              </a:spcAft>
              <a:buFont typeface="Arial" panose="020B0604020202020204" pitchFamily="34" charset="0"/>
              <a:buChar char="•"/>
            </a:pPr>
            <a:r>
              <a:rPr lang="en-US" sz="2400" dirty="0"/>
              <a:t>Low activity when </a:t>
            </a:r>
            <a:r>
              <a:rPr lang="en-US" altLang="zh-CN" sz="2400" dirty="0"/>
              <a:t>requiring</a:t>
            </a:r>
            <a:r>
              <a:rPr lang="en-US" sz="2400" dirty="0"/>
              <a:t> high speedup</a:t>
            </a:r>
          </a:p>
        </p:txBody>
      </p:sp>
      <p:sp>
        <p:nvSpPr>
          <p:cNvPr id="8" name="Rectangle 7">
            <a:extLst>
              <a:ext uri="{FF2B5EF4-FFF2-40B4-BE49-F238E27FC236}">
                <a16:creationId xmlns:a16="http://schemas.microsoft.com/office/drawing/2014/main" id="{A9D2D50B-7153-E8BD-8B91-2357E68A5AF7}"/>
              </a:ext>
            </a:extLst>
          </p:cNvPr>
          <p:cNvSpPr/>
          <p:nvPr/>
        </p:nvSpPr>
        <p:spPr bwMode="auto">
          <a:xfrm>
            <a:off x="2244436" y="3362180"/>
            <a:ext cx="1302327" cy="637309"/>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2E1EE238-6D18-064A-70DF-858D965C3E12}"/>
              </a:ext>
            </a:extLst>
          </p:cNvPr>
          <p:cNvSpPr/>
          <p:nvPr/>
        </p:nvSpPr>
        <p:spPr bwMode="auto">
          <a:xfrm>
            <a:off x="2292927" y="5104326"/>
            <a:ext cx="1302327" cy="82787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0" name="Rectangle 9">
            <a:extLst>
              <a:ext uri="{FF2B5EF4-FFF2-40B4-BE49-F238E27FC236}">
                <a16:creationId xmlns:a16="http://schemas.microsoft.com/office/drawing/2014/main" id="{19391C09-9A43-832A-4101-79E420A68D99}"/>
              </a:ext>
            </a:extLst>
          </p:cNvPr>
          <p:cNvSpPr/>
          <p:nvPr/>
        </p:nvSpPr>
        <p:spPr bwMode="auto">
          <a:xfrm>
            <a:off x="6459681" y="4938498"/>
            <a:ext cx="1368137" cy="9937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3" name="Rectangle 2">
            <a:extLst>
              <a:ext uri="{FF2B5EF4-FFF2-40B4-BE49-F238E27FC236}">
                <a16:creationId xmlns:a16="http://schemas.microsoft.com/office/drawing/2014/main" id="{E9ABE7BA-B5AB-57CB-BA93-5D0B19E2856E}"/>
              </a:ext>
            </a:extLst>
          </p:cNvPr>
          <p:cNvSpPr/>
          <p:nvPr/>
        </p:nvSpPr>
        <p:spPr bwMode="auto">
          <a:xfrm>
            <a:off x="3449782" y="5554599"/>
            <a:ext cx="644236" cy="34691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5" name="Rectangle 4">
            <a:extLst>
              <a:ext uri="{FF2B5EF4-FFF2-40B4-BE49-F238E27FC236}">
                <a16:creationId xmlns:a16="http://schemas.microsoft.com/office/drawing/2014/main" id="{34EFFD9A-46CB-5836-9D78-83FAA25C6F85}"/>
              </a:ext>
            </a:extLst>
          </p:cNvPr>
          <p:cNvSpPr/>
          <p:nvPr/>
        </p:nvSpPr>
        <p:spPr bwMode="auto">
          <a:xfrm>
            <a:off x="7329054" y="5554599"/>
            <a:ext cx="2154381" cy="34691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1" name="Rectangle 10">
            <a:extLst>
              <a:ext uri="{FF2B5EF4-FFF2-40B4-BE49-F238E27FC236}">
                <a16:creationId xmlns:a16="http://schemas.microsoft.com/office/drawing/2014/main" id="{FD8BF1DA-A993-1CEC-AD50-928CB20C7757}"/>
              </a:ext>
            </a:extLst>
          </p:cNvPr>
          <p:cNvSpPr/>
          <p:nvPr/>
        </p:nvSpPr>
        <p:spPr bwMode="auto">
          <a:xfrm>
            <a:off x="3117273" y="3791587"/>
            <a:ext cx="1939636" cy="110921"/>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2" name="Rectangle 11">
            <a:extLst>
              <a:ext uri="{FF2B5EF4-FFF2-40B4-BE49-F238E27FC236}">
                <a16:creationId xmlns:a16="http://schemas.microsoft.com/office/drawing/2014/main" id="{A37BF2F9-99D9-7CF2-0E11-8E5C0152D839}"/>
              </a:ext>
            </a:extLst>
          </p:cNvPr>
          <p:cNvSpPr/>
          <p:nvPr/>
        </p:nvSpPr>
        <p:spPr bwMode="auto">
          <a:xfrm>
            <a:off x="8737601" y="2863625"/>
            <a:ext cx="1147618" cy="11358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24293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500"/>
                                        <p:tgtEl>
                                          <p:spTgt spid="7">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 presetClass="exit" presetSubtype="0" fill="hold" grpId="1" nodeType="withEffect">
                                  <p:stCondLst>
                                    <p:cond delay="0"/>
                                  </p:stCondLst>
                                  <p:childTnLst>
                                    <p:set>
                                      <p:cBhvr>
                                        <p:cTn id="46" dur="1" fill="hold">
                                          <p:stCondLst>
                                            <p:cond delay="0"/>
                                          </p:stCondLst>
                                        </p:cTn>
                                        <p:tgtEl>
                                          <p:spTgt spid="1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3" grpId="0" animBg="1"/>
      <p:bldP spid="3" grpId="1" animBg="1"/>
      <p:bldP spid="5" grpId="0" animBg="1"/>
      <p:bldP spid="5" grpId="1" animBg="1"/>
      <p:bldP spid="11" grpId="0" animBg="1"/>
      <p:bldP spid="11" grpId="1"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1CB9-51CC-32AE-3280-B1225B7DE065}"/>
              </a:ext>
            </a:extLst>
          </p:cNvPr>
          <p:cNvSpPr>
            <a:spLocks noGrp="1"/>
          </p:cNvSpPr>
          <p:nvPr>
            <p:ph type="title"/>
          </p:nvPr>
        </p:nvSpPr>
        <p:spPr/>
        <p:txBody>
          <a:bodyPr>
            <a:normAutofit/>
          </a:bodyPr>
          <a:lstStyle/>
          <a:p>
            <a:r>
              <a:rPr lang="en-US" sz="3600" dirty="0">
                <a:cs typeface="Arial" panose="020B0604020202020204" pitchFamily="34" charset="0"/>
              </a:rPr>
              <a:t>Local Resource Usage</a:t>
            </a:r>
          </a:p>
        </p:txBody>
      </p:sp>
      <p:pic>
        <p:nvPicPr>
          <p:cNvPr id="6" name="Picture 5">
            <a:extLst>
              <a:ext uri="{FF2B5EF4-FFF2-40B4-BE49-F238E27FC236}">
                <a16:creationId xmlns:a16="http://schemas.microsoft.com/office/drawing/2014/main" id="{156A96F3-6194-7B1C-3C0B-0AC05AD5CF19}"/>
              </a:ext>
            </a:extLst>
          </p:cNvPr>
          <p:cNvPicPr>
            <a:picLocks noChangeAspect="1"/>
          </p:cNvPicPr>
          <p:nvPr/>
        </p:nvPicPr>
        <p:blipFill>
          <a:blip r:embed="rId3"/>
          <a:stretch>
            <a:fillRect/>
          </a:stretch>
        </p:blipFill>
        <p:spPr>
          <a:xfrm>
            <a:off x="5658832" y="1330779"/>
            <a:ext cx="5923568" cy="2524248"/>
          </a:xfrm>
          <a:prstGeom prst="rect">
            <a:avLst/>
          </a:prstGeom>
        </p:spPr>
      </p:pic>
      <p:pic>
        <p:nvPicPr>
          <p:cNvPr id="8" name="Picture 7">
            <a:extLst>
              <a:ext uri="{FF2B5EF4-FFF2-40B4-BE49-F238E27FC236}">
                <a16:creationId xmlns:a16="http://schemas.microsoft.com/office/drawing/2014/main" id="{6349C190-D9F7-151D-FEC5-CBAD20C47B33}"/>
              </a:ext>
            </a:extLst>
          </p:cNvPr>
          <p:cNvPicPr>
            <a:picLocks noChangeAspect="1"/>
          </p:cNvPicPr>
          <p:nvPr/>
        </p:nvPicPr>
        <p:blipFill>
          <a:blip r:embed="rId4"/>
          <a:stretch>
            <a:fillRect/>
          </a:stretch>
        </p:blipFill>
        <p:spPr>
          <a:xfrm>
            <a:off x="5826325" y="4130679"/>
            <a:ext cx="5588582" cy="2343599"/>
          </a:xfrm>
          <a:prstGeom prst="rect">
            <a:avLst/>
          </a:prstGeom>
        </p:spPr>
      </p:pic>
      <p:sp>
        <p:nvSpPr>
          <p:cNvPr id="3" name="TextBox 2">
            <a:extLst>
              <a:ext uri="{FF2B5EF4-FFF2-40B4-BE49-F238E27FC236}">
                <a16:creationId xmlns:a16="http://schemas.microsoft.com/office/drawing/2014/main" id="{7787F5AF-6947-4C28-6BD2-EF7F062624E0}"/>
              </a:ext>
            </a:extLst>
          </p:cNvPr>
          <p:cNvSpPr txBox="1"/>
          <p:nvPr/>
        </p:nvSpPr>
        <p:spPr>
          <a:xfrm>
            <a:off x="609600" y="1436915"/>
            <a:ext cx="4476750" cy="178510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Memory usage</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 significant increase</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Depending on API’s memory efficiency</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E0028CC0-A4B4-5FF5-7E34-1DA07FFD91E0}"/>
              </a:ext>
            </a:extLst>
          </p:cNvPr>
          <p:cNvSpPr txBox="1"/>
          <p:nvPr/>
        </p:nvSpPr>
        <p:spPr>
          <a:xfrm>
            <a:off x="609599" y="3948793"/>
            <a:ext cx="4035880" cy="215443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Energy consumption</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Saves &gt;60% energy to full training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10%-20% higher than other selection schemes</a:t>
            </a:r>
          </a:p>
        </p:txBody>
      </p:sp>
    </p:spTree>
    <p:extLst>
      <p:ext uri="{BB962C8B-B14F-4D97-AF65-F5344CB8AC3E}">
        <p14:creationId xmlns:p14="http://schemas.microsoft.com/office/powerpoint/2010/main" val="2819489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3373-11DC-EBE1-DFD5-A84349F8A4A7}"/>
              </a:ext>
            </a:extLst>
          </p:cNvPr>
          <p:cNvSpPr>
            <a:spLocks noGrp="1"/>
          </p:cNvSpPr>
          <p:nvPr>
            <p:ph type="title"/>
          </p:nvPr>
        </p:nvSpPr>
        <p:spPr/>
        <p:txBody>
          <a:bodyPr>
            <a:normAutofit/>
          </a:bodyPr>
          <a:lstStyle/>
          <a:p>
            <a:r>
              <a:rPr lang="en-US" sz="3600" dirty="0"/>
              <a:t>Summary &amp; Broader Impact</a:t>
            </a:r>
          </a:p>
        </p:txBody>
      </p:sp>
      <p:sp>
        <p:nvSpPr>
          <p:cNvPr id="6" name="TextBox 5">
            <a:extLst>
              <a:ext uri="{FF2B5EF4-FFF2-40B4-BE49-F238E27FC236}">
                <a16:creationId xmlns:a16="http://schemas.microsoft.com/office/drawing/2014/main" id="{71F0D0AF-E827-3597-1B30-FE91FC02D435}"/>
              </a:ext>
            </a:extLst>
          </p:cNvPr>
          <p:cNvSpPr txBox="1"/>
          <p:nvPr/>
        </p:nvSpPr>
        <p:spPr>
          <a:xfrm>
            <a:off x="477981" y="1277592"/>
            <a:ext cx="11284527" cy="1862048"/>
          </a:xfrm>
          <a:prstGeom prst="rect">
            <a:avLst/>
          </a:prstGeom>
          <a:noFill/>
        </p:spPr>
        <p:txBody>
          <a:bodyPr wrap="square" rtlCol="0">
            <a:spAutoFit/>
          </a:bodyPr>
          <a:lstStyle/>
          <a:p>
            <a:pPr marL="401638" indent="-401638">
              <a:spcAft>
                <a:spcPts val="600"/>
              </a:spcAft>
              <a:buFont typeface="Wingdings" panose="05000000000000000000" pitchFamily="2" charset="2"/>
              <a:buChar char="v"/>
            </a:pPr>
            <a:r>
              <a:rPr lang="en-US" sz="2800" b="1" dirty="0"/>
              <a:t>Elastic Tensor Selection</a:t>
            </a:r>
          </a:p>
          <a:p>
            <a:pPr marL="858838" lvl="1" indent="-401638">
              <a:spcAft>
                <a:spcPts val="600"/>
              </a:spcAft>
              <a:buFont typeface="Arial" panose="020B0604020202020204" pitchFamily="34" charset="0"/>
              <a:buChar char="•"/>
            </a:pPr>
            <a:r>
              <a:rPr lang="en-US" sz="2400" dirty="0" err="1"/>
              <a:t>ElasticTrainer</a:t>
            </a:r>
            <a:r>
              <a:rPr lang="en-US" sz="2400" dirty="0"/>
              <a:t>: adaptively select trainable tensors for desired speedup</a:t>
            </a:r>
          </a:p>
          <a:p>
            <a:pPr marL="858838" lvl="1" indent="-401638">
              <a:spcAft>
                <a:spcPts val="600"/>
              </a:spcAft>
              <a:buFont typeface="Arial" panose="020B0604020202020204" pitchFamily="34" charset="0"/>
              <a:buChar char="•"/>
            </a:pPr>
            <a:r>
              <a:rPr lang="en-US" sz="2400" dirty="0"/>
              <a:t>Achieve </a:t>
            </a:r>
            <a:r>
              <a:rPr lang="en-US" sz="2400" b="1" dirty="0">
                <a:solidFill>
                  <a:srgbClr val="C00000"/>
                </a:solidFill>
              </a:rPr>
              <a:t>3.5x speedup</a:t>
            </a:r>
            <a:r>
              <a:rPr lang="en-US" sz="2400" dirty="0"/>
              <a:t> and </a:t>
            </a:r>
            <a:r>
              <a:rPr lang="en-US" sz="2400" b="1" dirty="0">
                <a:solidFill>
                  <a:srgbClr val="C00000"/>
                </a:solidFill>
              </a:rPr>
              <a:t>2x-3x energy saving</a:t>
            </a:r>
            <a:r>
              <a:rPr lang="en-US" sz="2400" dirty="0"/>
              <a:t> without noticeable accuracy loss</a:t>
            </a:r>
          </a:p>
          <a:p>
            <a:pPr marL="858838" lvl="1" indent="-401638">
              <a:spcAft>
                <a:spcPts val="600"/>
              </a:spcAft>
              <a:buFont typeface="Arial" panose="020B0604020202020204" pitchFamily="34" charset="0"/>
              <a:buChar char="•"/>
            </a:pPr>
            <a:r>
              <a:rPr lang="en-US" sz="2400" dirty="0"/>
              <a:t>Generally applicable to </a:t>
            </a:r>
            <a:r>
              <a:rPr lang="en-US" sz="2400" b="1" dirty="0">
                <a:solidFill>
                  <a:srgbClr val="C00000"/>
                </a:solidFill>
              </a:rPr>
              <a:t>any NN models</a:t>
            </a:r>
          </a:p>
        </p:txBody>
      </p:sp>
      <p:sp>
        <p:nvSpPr>
          <p:cNvPr id="7" name="TextBox 6">
            <a:extLst>
              <a:ext uri="{FF2B5EF4-FFF2-40B4-BE49-F238E27FC236}">
                <a16:creationId xmlns:a16="http://schemas.microsoft.com/office/drawing/2014/main" id="{2C398885-0FE3-EF0E-D768-82E4C87A9FA8}"/>
              </a:ext>
            </a:extLst>
          </p:cNvPr>
          <p:cNvSpPr txBox="1"/>
          <p:nvPr/>
        </p:nvSpPr>
        <p:spPr>
          <a:xfrm>
            <a:off x="477982" y="3718361"/>
            <a:ext cx="10688782" cy="1415772"/>
          </a:xfrm>
          <a:prstGeom prst="rect">
            <a:avLst/>
          </a:prstGeom>
          <a:noFill/>
        </p:spPr>
        <p:txBody>
          <a:bodyPr wrap="square" rtlCol="0">
            <a:spAutoFit/>
          </a:bodyPr>
          <a:lstStyle/>
          <a:p>
            <a:pPr marL="401638" indent="-401638">
              <a:spcAft>
                <a:spcPts val="600"/>
              </a:spcAft>
              <a:buFont typeface="Wingdings" panose="05000000000000000000" pitchFamily="2" charset="2"/>
              <a:buChar char="v"/>
            </a:pPr>
            <a:r>
              <a:rPr lang="en-US" sz="2800" b="1" dirty="0"/>
              <a:t>Large Language Model (LLM) training</a:t>
            </a:r>
          </a:p>
          <a:p>
            <a:pPr marL="914400" lvl="1" indent="-457200">
              <a:spcAft>
                <a:spcPts val="600"/>
              </a:spcAft>
              <a:buFont typeface="Arial" panose="020B0604020202020204" pitchFamily="34" charset="0"/>
              <a:buChar char="•"/>
            </a:pPr>
            <a:r>
              <a:rPr lang="en-US" sz="2400" dirty="0"/>
              <a:t>LLM training once can </a:t>
            </a:r>
            <a:r>
              <a:rPr lang="en-US" sz="2400" b="1" dirty="0">
                <a:solidFill>
                  <a:srgbClr val="C00000"/>
                </a:solidFill>
              </a:rPr>
              <a:t>take months, millions of dollars, MWhs of energy </a:t>
            </a:r>
          </a:p>
          <a:p>
            <a:pPr marL="914400" lvl="1" indent="-457200">
              <a:spcAft>
                <a:spcPts val="600"/>
              </a:spcAft>
              <a:buFont typeface="Arial" panose="020B0604020202020204" pitchFamily="34" charset="0"/>
              <a:buChar char="•"/>
            </a:pPr>
            <a:r>
              <a:rPr lang="en-US" sz="2400" dirty="0" err="1"/>
              <a:t>ElasticTrainer</a:t>
            </a:r>
            <a:r>
              <a:rPr lang="en-US" sz="2400" dirty="0"/>
              <a:t> can potentially mitigate such cost</a:t>
            </a:r>
          </a:p>
        </p:txBody>
      </p:sp>
    </p:spTree>
    <p:extLst>
      <p:ext uri="{BB962C8B-B14F-4D97-AF65-F5344CB8AC3E}">
        <p14:creationId xmlns:p14="http://schemas.microsoft.com/office/powerpoint/2010/main" val="244247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6194F4-FF7A-653D-B35B-71DD3D022FFF}"/>
              </a:ext>
            </a:extLst>
          </p:cNvPr>
          <p:cNvSpPr txBox="1"/>
          <p:nvPr/>
        </p:nvSpPr>
        <p:spPr>
          <a:xfrm>
            <a:off x="4596493" y="2906486"/>
            <a:ext cx="262073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F497D"/>
                </a:solidFill>
                <a:effectLst/>
                <a:uLnTx/>
                <a:uFillTx/>
                <a:latin typeface="Calibri"/>
                <a:ea typeface="+mn-ea"/>
                <a:cs typeface="+mn-cs"/>
              </a:rPr>
              <a:t>Thank you!</a:t>
            </a:r>
          </a:p>
        </p:txBody>
      </p:sp>
      <p:sp>
        <p:nvSpPr>
          <p:cNvPr id="2" name="TextBox 1">
            <a:extLst>
              <a:ext uri="{FF2B5EF4-FFF2-40B4-BE49-F238E27FC236}">
                <a16:creationId xmlns:a16="http://schemas.microsoft.com/office/drawing/2014/main" id="{D9CF4A86-9AF5-E305-6D51-29BC8B841744}"/>
              </a:ext>
            </a:extLst>
          </p:cNvPr>
          <p:cNvSpPr txBox="1"/>
          <p:nvPr/>
        </p:nvSpPr>
        <p:spPr>
          <a:xfrm>
            <a:off x="2017878" y="4014252"/>
            <a:ext cx="7777966" cy="830997"/>
          </a:xfrm>
          <a:prstGeom prst="rect">
            <a:avLst/>
          </a:prstGeom>
          <a:noFill/>
        </p:spPr>
        <p:txBody>
          <a:bodyPr wrap="square" rtlCol="0">
            <a:spAutoFit/>
          </a:bodyPr>
          <a:lstStyle/>
          <a:p>
            <a:pPr lvl="0" algn="ctr"/>
            <a:r>
              <a:rPr lang="en-US" sz="2400" dirty="0">
                <a:solidFill>
                  <a:srgbClr val="1F497D"/>
                </a:solidFill>
                <a:latin typeface="Calibri"/>
              </a:rPr>
              <a:t>Source code: </a:t>
            </a:r>
          </a:p>
          <a:p>
            <a:pPr lvl="0" algn="ctr"/>
            <a:r>
              <a:rPr lang="en-US" sz="2400" dirty="0">
                <a:solidFill>
                  <a:srgbClr val="1F497D"/>
                </a:solidFill>
                <a:hlinkClick r:id="rId3"/>
              </a:rPr>
              <a:t>https://github.com/HelloKevin07/ElasticTrainer </a:t>
            </a:r>
            <a:endParaRPr kumimoji="0" lang="en-US" sz="2400" b="0" i="0" u="none" strike="noStrike" kern="1200" cap="none" spc="0" normalizeH="0" baseline="0" noProof="0" dirty="0">
              <a:ln>
                <a:noFill/>
              </a:ln>
              <a:solidFill>
                <a:srgbClr val="1F497D"/>
              </a:solidFill>
              <a:effectLst/>
              <a:uLnTx/>
              <a:uFillTx/>
              <a:latin typeface="Calibri"/>
              <a:ea typeface="+mn-ea"/>
              <a:cs typeface="+mn-cs"/>
            </a:endParaRPr>
          </a:p>
        </p:txBody>
      </p:sp>
    </p:spTree>
    <p:extLst>
      <p:ext uri="{BB962C8B-B14F-4D97-AF65-F5344CB8AC3E}">
        <p14:creationId xmlns:p14="http://schemas.microsoft.com/office/powerpoint/2010/main" val="424422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AB54-3C8A-666F-F1BC-1693C875E325}"/>
              </a:ext>
            </a:extLst>
          </p:cNvPr>
          <p:cNvSpPr>
            <a:spLocks noGrp="1"/>
          </p:cNvSpPr>
          <p:nvPr>
            <p:ph type="title"/>
          </p:nvPr>
        </p:nvSpPr>
        <p:spPr/>
        <p:txBody>
          <a:bodyPr>
            <a:normAutofit/>
          </a:bodyPr>
          <a:lstStyle/>
          <a:p>
            <a:r>
              <a:rPr lang="en-US" sz="4000" dirty="0">
                <a:cs typeface="Arial" panose="020B0604020202020204" pitchFamily="34" charset="0"/>
              </a:rPr>
              <a:t>On-device model training is essential</a:t>
            </a:r>
          </a:p>
        </p:txBody>
      </p:sp>
      <p:pic>
        <p:nvPicPr>
          <p:cNvPr id="4" name="Picture 3">
            <a:extLst>
              <a:ext uri="{FF2B5EF4-FFF2-40B4-BE49-F238E27FC236}">
                <a16:creationId xmlns:a16="http://schemas.microsoft.com/office/drawing/2014/main" id="{648F12E0-F152-8708-68EA-8B5BD1DEA513}"/>
              </a:ext>
            </a:extLst>
          </p:cNvPr>
          <p:cNvPicPr>
            <a:picLocks noChangeAspect="1"/>
          </p:cNvPicPr>
          <p:nvPr/>
        </p:nvPicPr>
        <p:blipFill>
          <a:blip r:embed="rId3"/>
          <a:stretch>
            <a:fillRect/>
          </a:stretch>
        </p:blipFill>
        <p:spPr>
          <a:xfrm>
            <a:off x="2300018" y="3257926"/>
            <a:ext cx="1279439" cy="818246"/>
          </a:xfrm>
          <a:prstGeom prst="rect">
            <a:avLst/>
          </a:prstGeom>
        </p:spPr>
      </p:pic>
      <p:pic>
        <p:nvPicPr>
          <p:cNvPr id="15" name="Picture 4" descr="Samsung Galaxy S21 FE 5G - Graphite">
            <a:extLst>
              <a:ext uri="{FF2B5EF4-FFF2-40B4-BE49-F238E27FC236}">
                <a16:creationId xmlns:a16="http://schemas.microsoft.com/office/drawing/2014/main" id="{D3027D4C-1EC9-84AC-3969-34297A998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007" y="3241267"/>
            <a:ext cx="402474" cy="8349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MSI Vector 15.6&quot; 165hz Gaming Laptop Intel Core i7HX 32GB Memory NVIDIA  GeForce RTX 3070 Ti 1TB SSD Black VectorGP6612066 - Best Buy">
            <a:extLst>
              <a:ext uri="{FF2B5EF4-FFF2-40B4-BE49-F238E27FC236}">
                <a16:creationId xmlns:a16="http://schemas.microsoft.com/office/drawing/2014/main" id="{AB3B965B-650D-F014-AC91-E92305CDC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759" y="3251012"/>
            <a:ext cx="1277537" cy="90519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vailable, signal, Not, Wifi icon">
            <a:extLst>
              <a:ext uri="{FF2B5EF4-FFF2-40B4-BE49-F238E27FC236}">
                <a16:creationId xmlns:a16="http://schemas.microsoft.com/office/drawing/2014/main" id="{8797F577-C158-04FD-3437-7F8D5CA37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538" y="2849757"/>
            <a:ext cx="926791" cy="92679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llections MAX Server Setup Package | Collections MAX">
            <a:extLst>
              <a:ext uri="{FF2B5EF4-FFF2-40B4-BE49-F238E27FC236}">
                <a16:creationId xmlns:a16="http://schemas.microsoft.com/office/drawing/2014/main" id="{3825874A-ABD0-7612-A591-7C69B99007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4180" y="2670410"/>
            <a:ext cx="2081119" cy="17660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B9341-7622-B881-43E5-66D9BFE35898}"/>
              </a:ext>
            </a:extLst>
          </p:cNvPr>
          <p:cNvSpPr txBox="1"/>
          <p:nvPr/>
        </p:nvSpPr>
        <p:spPr>
          <a:xfrm>
            <a:off x="0" y="1516477"/>
            <a:ext cx="12191999" cy="523220"/>
          </a:xfrm>
          <a:prstGeom prst="rect">
            <a:avLst/>
          </a:prstGeom>
          <a:solidFill>
            <a:srgbClr val="001132"/>
          </a:solidFill>
          <a:ln>
            <a:noFill/>
          </a:ln>
          <a:effectLst>
            <a:outerShdw blurRad="44450" dist="27940" dir="5400000" algn="ctr">
              <a:srgbClr val="000000">
                <a:alpha val="32000"/>
              </a:srgbClr>
            </a:outerShdw>
          </a:effectLst>
        </p:spPr>
        <p:style>
          <a:lnRef idx="1">
            <a:schemeClr val="dk1"/>
          </a:lnRef>
          <a:fillRef idx="3">
            <a:schemeClr val="dk1"/>
          </a:fillRef>
          <a:effectRef idx="2">
            <a:schemeClr val="dk1"/>
          </a:effectRef>
          <a:fontRef idx="minor">
            <a:schemeClr val="lt1"/>
          </a:fontRef>
        </p:style>
        <p:txBody>
          <a:bodyPr wrap="square" rtlCol="0">
            <a:spAutoFit/>
            <a:sp3d/>
          </a:bodyPr>
          <a:lstStyle/>
          <a:p>
            <a:pPr algn="ctr"/>
            <a:r>
              <a:rPr lang="en-US" altLang="zh-CN" sz="2800" b="1" dirty="0">
                <a:latin typeface="+mj-lt"/>
                <a:cs typeface="Arial" panose="020B0604020202020204" pitchFamily="34" charset="0"/>
              </a:rPr>
              <a:t>When data privacy &amp; timeliness of adaptation matter …</a:t>
            </a:r>
            <a:endParaRPr lang="en-US" sz="2800" b="1" dirty="0">
              <a:latin typeface="+mj-lt"/>
              <a:cs typeface="Arial" panose="020B0604020202020204" pitchFamily="34" charset="0"/>
            </a:endParaRPr>
          </a:p>
        </p:txBody>
      </p:sp>
      <p:sp>
        <p:nvSpPr>
          <p:cNvPr id="8" name="TextBox 7">
            <a:extLst>
              <a:ext uri="{FF2B5EF4-FFF2-40B4-BE49-F238E27FC236}">
                <a16:creationId xmlns:a16="http://schemas.microsoft.com/office/drawing/2014/main" id="{0762CFDD-670A-7816-C7BB-1B7714F81826}"/>
              </a:ext>
            </a:extLst>
          </p:cNvPr>
          <p:cNvSpPr txBox="1"/>
          <p:nvPr/>
        </p:nvSpPr>
        <p:spPr>
          <a:xfrm>
            <a:off x="8081440" y="4414119"/>
            <a:ext cx="3069867" cy="523220"/>
          </a:xfrm>
          <a:prstGeom prst="rect">
            <a:avLst/>
          </a:prstGeom>
          <a:noFill/>
        </p:spPr>
        <p:txBody>
          <a:bodyPr wrap="square" rtlCol="0">
            <a:spAutoFit/>
          </a:bodyPr>
          <a:lstStyle/>
          <a:p>
            <a:pPr algn="ctr"/>
            <a:r>
              <a:rPr lang="en-US" sz="2800" b="1" dirty="0">
                <a:solidFill>
                  <a:srgbClr val="C00000"/>
                </a:solidFill>
                <a:latin typeface="+mj-lt"/>
                <a:cs typeface="Arial" panose="020B0604020202020204" pitchFamily="34" charset="0"/>
              </a:rPr>
              <a:t>On-cloud training?</a:t>
            </a:r>
          </a:p>
        </p:txBody>
      </p:sp>
      <p:pic>
        <p:nvPicPr>
          <p:cNvPr id="10" name="Picture 9">
            <a:extLst>
              <a:ext uri="{FF2B5EF4-FFF2-40B4-BE49-F238E27FC236}">
                <a16:creationId xmlns:a16="http://schemas.microsoft.com/office/drawing/2014/main" id="{3C2ADA7D-6EB4-2E4D-ED1F-98094AA79416}"/>
              </a:ext>
            </a:extLst>
          </p:cNvPr>
          <p:cNvPicPr>
            <a:picLocks noChangeAspect="1"/>
          </p:cNvPicPr>
          <p:nvPr/>
        </p:nvPicPr>
        <p:blipFill>
          <a:blip r:embed="rId8"/>
          <a:stretch>
            <a:fillRect/>
          </a:stretch>
        </p:blipFill>
        <p:spPr>
          <a:xfrm>
            <a:off x="899292" y="2606742"/>
            <a:ext cx="1277176" cy="1646555"/>
          </a:xfrm>
          <a:prstGeom prst="rect">
            <a:avLst/>
          </a:prstGeom>
        </p:spPr>
      </p:pic>
      <p:pic>
        <p:nvPicPr>
          <p:cNvPr id="12" name="Picture 11">
            <a:extLst>
              <a:ext uri="{FF2B5EF4-FFF2-40B4-BE49-F238E27FC236}">
                <a16:creationId xmlns:a16="http://schemas.microsoft.com/office/drawing/2014/main" id="{CDE7B52B-332B-20B8-96DF-C2A8DE85DE4E}"/>
              </a:ext>
            </a:extLst>
          </p:cNvPr>
          <p:cNvPicPr>
            <a:picLocks noChangeAspect="1"/>
          </p:cNvPicPr>
          <p:nvPr/>
        </p:nvPicPr>
        <p:blipFill>
          <a:blip r:embed="rId9"/>
          <a:stretch>
            <a:fillRect/>
          </a:stretch>
        </p:blipFill>
        <p:spPr>
          <a:xfrm>
            <a:off x="899292" y="4610896"/>
            <a:ext cx="1277176" cy="1644800"/>
          </a:xfrm>
          <a:prstGeom prst="rect">
            <a:avLst/>
          </a:prstGeom>
        </p:spPr>
      </p:pic>
      <p:pic>
        <p:nvPicPr>
          <p:cNvPr id="13" name="Picture 12">
            <a:extLst>
              <a:ext uri="{FF2B5EF4-FFF2-40B4-BE49-F238E27FC236}">
                <a16:creationId xmlns:a16="http://schemas.microsoft.com/office/drawing/2014/main" id="{74005DB1-6236-4E8A-1B8B-A24A1AB9C494}"/>
              </a:ext>
            </a:extLst>
          </p:cNvPr>
          <p:cNvPicPr>
            <a:picLocks noChangeAspect="1"/>
          </p:cNvPicPr>
          <p:nvPr/>
        </p:nvPicPr>
        <p:blipFill>
          <a:blip r:embed="rId3"/>
          <a:stretch>
            <a:fillRect/>
          </a:stretch>
        </p:blipFill>
        <p:spPr>
          <a:xfrm>
            <a:off x="2938786" y="5134871"/>
            <a:ext cx="1279439" cy="818246"/>
          </a:xfrm>
          <a:prstGeom prst="rect">
            <a:avLst/>
          </a:prstGeom>
        </p:spPr>
      </p:pic>
      <p:pic>
        <p:nvPicPr>
          <p:cNvPr id="14" name="Picture 4" descr="Samsung Galaxy S21 FE 5G - Graphite">
            <a:extLst>
              <a:ext uri="{FF2B5EF4-FFF2-40B4-BE49-F238E27FC236}">
                <a16:creationId xmlns:a16="http://schemas.microsoft.com/office/drawing/2014/main" id="{BCA036BE-9D73-22BF-0350-43A1CA123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1775" y="5118212"/>
            <a:ext cx="402474" cy="8349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MSI Vector 15.6&quot; 165hz Gaming Laptop Intel Core i7HX 32GB Memory NVIDIA  GeForce RTX 3070 Ti 1TB SSD Black VectorGP6612066 - Best Buy">
            <a:extLst>
              <a:ext uri="{FF2B5EF4-FFF2-40B4-BE49-F238E27FC236}">
                <a16:creationId xmlns:a16="http://schemas.microsoft.com/office/drawing/2014/main" id="{E58456F3-3846-F6D3-EE24-F066D39CE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9527" y="5127957"/>
            <a:ext cx="1277537" cy="9051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ED61FD4-8B4A-BCEE-A862-C514AACCC620}"/>
              </a:ext>
            </a:extLst>
          </p:cNvPr>
          <p:cNvSpPr txBox="1"/>
          <p:nvPr/>
        </p:nvSpPr>
        <p:spPr>
          <a:xfrm>
            <a:off x="6372341" y="5568276"/>
            <a:ext cx="3345399" cy="523220"/>
          </a:xfrm>
          <a:prstGeom prst="rect">
            <a:avLst/>
          </a:prstGeom>
          <a:noFill/>
        </p:spPr>
        <p:txBody>
          <a:bodyPr wrap="square" rtlCol="0">
            <a:spAutoFit/>
          </a:bodyPr>
          <a:lstStyle/>
          <a:p>
            <a:pPr algn="ctr"/>
            <a:r>
              <a:rPr lang="en-US" sz="2800" b="1" dirty="0">
                <a:solidFill>
                  <a:srgbClr val="C00000"/>
                </a:solidFill>
                <a:latin typeface="+mj-lt"/>
                <a:cs typeface="Arial" panose="020B0604020202020204" pitchFamily="34" charset="0"/>
              </a:rPr>
              <a:t>O</a:t>
            </a:r>
            <a:r>
              <a:rPr lang="en-US" altLang="zh-CN" sz="2800" b="1" dirty="0">
                <a:solidFill>
                  <a:srgbClr val="C00000"/>
                </a:solidFill>
                <a:latin typeface="+mj-lt"/>
                <a:cs typeface="Arial" panose="020B0604020202020204" pitchFamily="34" charset="0"/>
              </a:rPr>
              <a:t>n-device training !</a:t>
            </a:r>
            <a:endParaRPr lang="en-US" sz="2800" b="1" dirty="0">
              <a:solidFill>
                <a:srgbClr val="C00000"/>
              </a:solidFill>
              <a:latin typeface="+mj-lt"/>
              <a:cs typeface="Arial" panose="020B0604020202020204" pitchFamily="34" charset="0"/>
            </a:endParaRPr>
          </a:p>
        </p:txBody>
      </p:sp>
      <p:pic>
        <p:nvPicPr>
          <p:cNvPr id="19" name="Picture 8" descr="AWE LOOks">
            <a:extLst>
              <a:ext uri="{FF2B5EF4-FFF2-40B4-BE49-F238E27FC236}">
                <a16:creationId xmlns:a16="http://schemas.microsoft.com/office/drawing/2014/main" id="{23FFE617-475E-C8CE-1751-8F91BDFD81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45227" y="2606742"/>
            <a:ext cx="1478404" cy="19712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AWE LOOks">
            <a:extLst>
              <a:ext uri="{FF2B5EF4-FFF2-40B4-BE49-F238E27FC236}">
                <a16:creationId xmlns:a16="http://schemas.microsoft.com/office/drawing/2014/main" id="{85361565-C56F-2FA3-3E5A-77DD4E4CEF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3810" y="4556467"/>
            <a:ext cx="1478404" cy="19712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F5B58D8-5D6D-B176-5B31-CF8BB940F632}"/>
              </a:ext>
            </a:extLst>
          </p:cNvPr>
          <p:cNvSpPr txBox="1"/>
          <p:nvPr/>
        </p:nvSpPr>
        <p:spPr>
          <a:xfrm>
            <a:off x="6277731" y="3806416"/>
            <a:ext cx="1478404" cy="400110"/>
          </a:xfrm>
          <a:prstGeom prst="rect">
            <a:avLst/>
          </a:prstGeom>
          <a:noFill/>
        </p:spPr>
        <p:txBody>
          <a:bodyPr wrap="square" rtlCol="0">
            <a:spAutoFit/>
          </a:bodyPr>
          <a:lstStyle/>
          <a:p>
            <a:pPr algn="ctr"/>
            <a:r>
              <a:rPr lang="en-US" altLang="zh-CN" sz="2000" b="1" i="1" dirty="0">
                <a:latin typeface="Arial" panose="020B0604020202020204" pitchFamily="34" charset="0"/>
                <a:cs typeface="Arial" panose="020B0604020202020204" pitchFamily="34" charset="0"/>
              </a:rPr>
              <a:t>offload</a:t>
            </a:r>
            <a:endParaRPr lang="en-US" sz="2000" b="1" i="1" dirty="0">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849F3DF5-4CD1-3402-B7F8-57A73277715A}"/>
              </a:ext>
            </a:extLst>
          </p:cNvPr>
          <p:cNvCxnSpPr/>
          <p:nvPr/>
        </p:nvCxnSpPr>
        <p:spPr>
          <a:xfrm>
            <a:off x="6036493" y="3806416"/>
            <a:ext cx="19608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37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91D8-97F1-6764-A477-13484C87C583}"/>
              </a:ext>
            </a:extLst>
          </p:cNvPr>
          <p:cNvSpPr>
            <a:spLocks noGrp="1"/>
          </p:cNvSpPr>
          <p:nvPr>
            <p:ph type="title"/>
          </p:nvPr>
        </p:nvSpPr>
        <p:spPr/>
        <p:txBody>
          <a:bodyPr>
            <a:normAutofit/>
          </a:bodyPr>
          <a:lstStyle/>
          <a:p>
            <a:r>
              <a:rPr lang="en-US" sz="4000" dirty="0">
                <a:cs typeface="Arial" panose="020B0604020202020204" pitchFamily="34" charset="0"/>
              </a:rPr>
              <a:t>O</a:t>
            </a:r>
            <a:r>
              <a:rPr lang="en-US" altLang="zh-CN" sz="4000" dirty="0">
                <a:cs typeface="Arial" panose="020B0604020202020204" pitchFamily="34" charset="0"/>
              </a:rPr>
              <a:t>n-device training is expensive and slow</a:t>
            </a:r>
            <a:endParaRPr lang="en-US" sz="3600" dirty="0">
              <a:cs typeface="Arial" panose="020B0604020202020204" pitchFamily="34" charset="0"/>
            </a:endParaRPr>
          </a:p>
        </p:txBody>
      </p:sp>
      <p:pic>
        <p:nvPicPr>
          <p:cNvPr id="6" name="Picture 5">
            <a:extLst>
              <a:ext uri="{FF2B5EF4-FFF2-40B4-BE49-F238E27FC236}">
                <a16:creationId xmlns:a16="http://schemas.microsoft.com/office/drawing/2014/main" id="{DF050345-2902-4B30-EB5F-4E12FD42378F}"/>
              </a:ext>
            </a:extLst>
          </p:cNvPr>
          <p:cNvPicPr>
            <a:picLocks noChangeAspect="1"/>
          </p:cNvPicPr>
          <p:nvPr/>
        </p:nvPicPr>
        <p:blipFill>
          <a:blip r:embed="rId3"/>
          <a:stretch>
            <a:fillRect/>
          </a:stretch>
        </p:blipFill>
        <p:spPr>
          <a:xfrm>
            <a:off x="1426768" y="4061390"/>
            <a:ext cx="1143157" cy="731089"/>
          </a:xfrm>
          <a:prstGeom prst="rect">
            <a:avLst/>
          </a:prstGeom>
        </p:spPr>
      </p:pic>
      <p:sp>
        <p:nvSpPr>
          <p:cNvPr id="11" name="TextBox 10">
            <a:extLst>
              <a:ext uri="{FF2B5EF4-FFF2-40B4-BE49-F238E27FC236}">
                <a16:creationId xmlns:a16="http://schemas.microsoft.com/office/drawing/2014/main" id="{3E7EA957-80CF-202F-67DB-8477FFB11CD7}"/>
              </a:ext>
            </a:extLst>
          </p:cNvPr>
          <p:cNvSpPr txBox="1"/>
          <p:nvPr/>
        </p:nvSpPr>
        <p:spPr>
          <a:xfrm>
            <a:off x="1175348" y="5362001"/>
            <a:ext cx="48106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Nvidia Jetson, High-end smartphones, …</a:t>
            </a:r>
          </a:p>
        </p:txBody>
      </p:sp>
      <p:pic>
        <p:nvPicPr>
          <p:cNvPr id="1028" name="Picture 4" descr="Samsung Galaxy S21 FE 5G - Graphite">
            <a:extLst>
              <a:ext uri="{FF2B5EF4-FFF2-40B4-BE49-F238E27FC236}">
                <a16:creationId xmlns:a16="http://schemas.microsoft.com/office/drawing/2014/main" id="{CC2464D2-2BA7-2267-281B-F9A24AE4B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270" y="4024033"/>
            <a:ext cx="361433" cy="749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Watch SE (GPS, 2nd generation) | Walmart Canada">
            <a:extLst>
              <a:ext uri="{FF2B5EF4-FFF2-40B4-BE49-F238E27FC236}">
                <a16:creationId xmlns:a16="http://schemas.microsoft.com/office/drawing/2014/main" id="{85584918-D105-CC50-6540-928FBD941A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1260" y="3942762"/>
            <a:ext cx="1051251" cy="10512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251E118-743A-0E6D-94E8-E49D5D07755C}"/>
              </a:ext>
            </a:extLst>
          </p:cNvPr>
          <p:cNvSpPr txBox="1"/>
          <p:nvPr/>
        </p:nvSpPr>
        <p:spPr>
          <a:xfrm>
            <a:off x="6773544" y="5403972"/>
            <a:ext cx="365244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Raspberry Pi, Wearables, …</a:t>
            </a:r>
          </a:p>
        </p:txBody>
      </p:sp>
      <p:pic>
        <p:nvPicPr>
          <p:cNvPr id="1034" name="Picture 10" descr="MSI Vector 15.6&quot; 165hz Gaming Laptop Intel Core i7HX 32GB Memory NVIDIA  GeForce RTX 3070 Ti 1TB SSD Black VectorGP6612066 - Best Buy">
            <a:extLst>
              <a:ext uri="{FF2B5EF4-FFF2-40B4-BE49-F238E27FC236}">
                <a16:creationId xmlns:a16="http://schemas.microsoft.com/office/drawing/2014/main" id="{C6C78A90-0612-971C-C79F-09399746D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0915" y="4044820"/>
            <a:ext cx="987343" cy="699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13ACF7-8138-79A1-0D02-180D1EE5071C}"/>
              </a:ext>
            </a:extLst>
          </p:cNvPr>
          <p:cNvPicPr>
            <a:picLocks noChangeAspect="1"/>
          </p:cNvPicPr>
          <p:nvPr/>
        </p:nvPicPr>
        <p:blipFill>
          <a:blip r:embed="rId7"/>
          <a:stretch>
            <a:fillRect/>
          </a:stretch>
        </p:blipFill>
        <p:spPr>
          <a:xfrm>
            <a:off x="7130969" y="4024034"/>
            <a:ext cx="1143000" cy="871940"/>
          </a:xfrm>
          <a:prstGeom prst="rect">
            <a:avLst/>
          </a:prstGeom>
        </p:spPr>
      </p:pic>
      <p:sp>
        <p:nvSpPr>
          <p:cNvPr id="39" name="TextBox 38">
            <a:extLst>
              <a:ext uri="{FF2B5EF4-FFF2-40B4-BE49-F238E27FC236}">
                <a16:creationId xmlns:a16="http://schemas.microsoft.com/office/drawing/2014/main" id="{797CF06D-A889-6E08-7439-709A40EF10CC}"/>
              </a:ext>
            </a:extLst>
          </p:cNvPr>
          <p:cNvSpPr txBox="1"/>
          <p:nvPr/>
        </p:nvSpPr>
        <p:spPr>
          <a:xfrm>
            <a:off x="1924776" y="6030771"/>
            <a:ext cx="19995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mj-lt"/>
                <a:ea typeface="+mn-ea"/>
                <a:cs typeface="Arial" panose="020B0604020202020204" pitchFamily="34" charset="0"/>
              </a:rPr>
              <a:t>~16 hours</a:t>
            </a:r>
          </a:p>
        </p:txBody>
      </p:sp>
      <p:sp>
        <p:nvSpPr>
          <p:cNvPr id="40" name="TextBox 39">
            <a:extLst>
              <a:ext uri="{FF2B5EF4-FFF2-40B4-BE49-F238E27FC236}">
                <a16:creationId xmlns:a16="http://schemas.microsoft.com/office/drawing/2014/main" id="{C9604CF4-4256-5703-3F44-CD08F996CEDC}"/>
              </a:ext>
            </a:extLst>
          </p:cNvPr>
          <p:cNvSpPr txBox="1"/>
          <p:nvPr/>
        </p:nvSpPr>
        <p:spPr>
          <a:xfrm>
            <a:off x="7461408" y="6027464"/>
            <a:ext cx="17879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mj-lt"/>
                <a:ea typeface="+mn-ea"/>
                <a:cs typeface="Arial" panose="020B0604020202020204" pitchFamily="34" charset="0"/>
              </a:rPr>
              <a:t>~30 days</a:t>
            </a:r>
          </a:p>
        </p:txBody>
      </p:sp>
      <p:pic>
        <p:nvPicPr>
          <p:cNvPr id="33" name="Picture 4" descr="Download Very Sad Emoji Image in PNG | Emoji Island">
            <a:extLst>
              <a:ext uri="{FF2B5EF4-FFF2-40B4-BE49-F238E27FC236}">
                <a16:creationId xmlns:a16="http://schemas.microsoft.com/office/drawing/2014/main" id="{B73FD9D3-2E82-0698-A229-D9277899F8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169" y="5942650"/>
            <a:ext cx="668972" cy="66897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 Fearful Face emoji Meaning | Dictionary.com">
            <a:extLst>
              <a:ext uri="{FF2B5EF4-FFF2-40B4-BE49-F238E27FC236}">
                <a16:creationId xmlns:a16="http://schemas.microsoft.com/office/drawing/2014/main" id="{BAA9964C-26CE-3FF1-6A23-9A283C48B9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9383" y="5940608"/>
            <a:ext cx="739744" cy="7397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3836A29-19FF-B10E-480E-4EEB35A3DA06}"/>
              </a:ext>
            </a:extLst>
          </p:cNvPr>
          <p:cNvSpPr/>
          <p:nvPr/>
        </p:nvSpPr>
        <p:spPr bwMode="auto">
          <a:xfrm>
            <a:off x="1403682" y="1380760"/>
            <a:ext cx="9391506" cy="1969065"/>
          </a:xfrm>
          <a:prstGeom prst="roundRect">
            <a:avLst/>
          </a:prstGeom>
          <a:ln>
            <a:noFill/>
          </a:ln>
          <a:effectLst>
            <a:glow rad="228600">
              <a:schemeClr val="tx2">
                <a:lumMod val="20000"/>
                <a:lumOff val="80000"/>
                <a:alpha val="40000"/>
              </a:schemeClr>
            </a:glow>
          </a:effec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06CE98A7-8798-44C2-588A-52B832FD89BD}"/>
              </a:ext>
            </a:extLst>
          </p:cNvPr>
          <p:cNvPicPr>
            <a:picLocks noChangeAspect="1"/>
          </p:cNvPicPr>
          <p:nvPr/>
        </p:nvPicPr>
        <p:blipFill>
          <a:blip r:embed="rId10">
            <a:alphaModFix/>
          </a:blip>
          <a:stretch>
            <a:fillRect/>
          </a:stretch>
        </p:blipFill>
        <p:spPr>
          <a:xfrm>
            <a:off x="6522258" y="2128270"/>
            <a:ext cx="3831510" cy="880890"/>
          </a:xfrm>
          <a:prstGeom prst="rect">
            <a:avLst/>
          </a:prstGeom>
        </p:spPr>
      </p:pic>
      <p:sp>
        <p:nvSpPr>
          <p:cNvPr id="10" name="TextBox 9">
            <a:extLst>
              <a:ext uri="{FF2B5EF4-FFF2-40B4-BE49-F238E27FC236}">
                <a16:creationId xmlns:a16="http://schemas.microsoft.com/office/drawing/2014/main" id="{4FCA69ED-DFC7-B884-FD11-37453FB21F9E}"/>
              </a:ext>
            </a:extLst>
          </p:cNvPr>
          <p:cNvSpPr txBox="1"/>
          <p:nvPr/>
        </p:nvSpPr>
        <p:spPr>
          <a:xfrm>
            <a:off x="7171919" y="1552378"/>
            <a:ext cx="27410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mj-lt"/>
                <a:ea typeface="+mn-ea"/>
                <a:cs typeface="Arial" panose="020B0604020202020204" pitchFamily="34" charset="0"/>
              </a:rPr>
              <a:t>ResNet</a:t>
            </a:r>
            <a:r>
              <a:rPr kumimoji="0" lang="en-US" sz="24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 / VGG model</a:t>
            </a:r>
          </a:p>
        </p:txBody>
      </p:sp>
      <p:pic>
        <p:nvPicPr>
          <p:cNvPr id="14" name="Picture 8" descr="AWE LOOks">
            <a:extLst>
              <a:ext uri="{FF2B5EF4-FFF2-40B4-BE49-F238E27FC236}">
                <a16:creationId xmlns:a16="http://schemas.microsoft.com/office/drawing/2014/main" id="{F652CA86-3FD7-6C9C-2A64-FE6E2BF3D8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8164" y="1751722"/>
            <a:ext cx="1396766" cy="18623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BB0F3A5-D03E-B119-9472-CC717280384B}"/>
              </a:ext>
            </a:extLst>
          </p:cNvPr>
          <p:cNvPicPr>
            <a:picLocks noChangeAspect="1"/>
          </p:cNvPicPr>
          <p:nvPr/>
        </p:nvPicPr>
        <p:blipFill>
          <a:blip r:embed="rId12"/>
          <a:stretch>
            <a:fillRect/>
          </a:stretch>
        </p:blipFill>
        <p:spPr>
          <a:xfrm>
            <a:off x="2001900" y="1767391"/>
            <a:ext cx="2050285" cy="995494"/>
          </a:xfrm>
          <a:prstGeom prst="rect">
            <a:avLst/>
          </a:prstGeom>
        </p:spPr>
      </p:pic>
      <p:sp>
        <p:nvSpPr>
          <p:cNvPr id="19" name="TextBox 18">
            <a:extLst>
              <a:ext uri="{FF2B5EF4-FFF2-40B4-BE49-F238E27FC236}">
                <a16:creationId xmlns:a16="http://schemas.microsoft.com/office/drawing/2014/main" id="{43E0CE32-318D-315A-D097-277663071DAE}"/>
              </a:ext>
            </a:extLst>
          </p:cNvPr>
          <p:cNvSpPr txBox="1"/>
          <p:nvPr/>
        </p:nvSpPr>
        <p:spPr>
          <a:xfrm>
            <a:off x="4322395" y="2119899"/>
            <a:ext cx="18534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mj-lt"/>
                <a:ea typeface="+mn-ea"/>
                <a:cs typeface="Arial" panose="020B0604020202020204" pitchFamily="34" charset="0"/>
              </a:rPr>
              <a:t>runtime feed</a:t>
            </a:r>
            <a:r>
              <a:rPr kumimoji="0" lang="en-US" altLang="zh-CN" sz="1800" b="0" u="none" strike="noStrike" kern="1200" cap="none" spc="0" normalizeH="0" baseline="0" noProof="0" dirty="0">
                <a:ln>
                  <a:noFill/>
                </a:ln>
                <a:solidFill>
                  <a:prstClr val="black"/>
                </a:solidFill>
                <a:effectLst/>
                <a:uLnTx/>
                <a:uFillTx/>
                <a:latin typeface="+mj-lt"/>
                <a:ea typeface="宋体" panose="02010600030101010101" pitchFamily="2" charset="-122"/>
                <a:cs typeface="Arial" panose="020B0604020202020204" pitchFamily="34" charset="0"/>
              </a:rPr>
              <a:t>ing</a:t>
            </a:r>
            <a:endParaRPr kumimoji="0" lang="en-US" sz="1800" b="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cxnSp>
        <p:nvCxnSpPr>
          <p:cNvPr id="21" name="Straight Arrow Connector 20">
            <a:extLst>
              <a:ext uri="{FF2B5EF4-FFF2-40B4-BE49-F238E27FC236}">
                <a16:creationId xmlns:a16="http://schemas.microsoft.com/office/drawing/2014/main" id="{9728F93E-5166-2A48-6E56-A0EF0A75F4F3}"/>
              </a:ext>
            </a:extLst>
          </p:cNvPr>
          <p:cNvCxnSpPr>
            <a:cxnSpLocks/>
          </p:cNvCxnSpPr>
          <p:nvPr/>
        </p:nvCxnSpPr>
        <p:spPr>
          <a:xfrm>
            <a:off x="4288638" y="2509100"/>
            <a:ext cx="2050285" cy="0"/>
          </a:xfrm>
          <a:prstGeom prst="straightConnector1">
            <a:avLst/>
          </a:prstGeom>
          <a:ln w="57150">
            <a:gradFill flip="none" rotWithShape="1">
              <a:gsLst>
                <a:gs pos="0">
                  <a:srgbClr val="F98A45"/>
                </a:gs>
                <a:gs pos="33000">
                  <a:schemeClr val="accent2">
                    <a:lumMod val="60000"/>
                    <a:lumOff val="40000"/>
                  </a:schemeClr>
                </a:gs>
                <a:gs pos="66000">
                  <a:srgbClr val="D14B88"/>
                </a:gs>
                <a:gs pos="100000">
                  <a:srgbClr val="C01E58"/>
                </a:gs>
              </a:gsLst>
              <a:lin ang="0" scaled="1"/>
              <a:tileRect/>
            </a:gra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BD23539-7D76-9BD6-C9DE-B2CECFCEB0FA}"/>
              </a:ext>
            </a:extLst>
          </p:cNvPr>
          <p:cNvSpPr/>
          <p:nvPr/>
        </p:nvSpPr>
        <p:spPr bwMode="auto">
          <a:xfrm>
            <a:off x="4683837" y="3502748"/>
            <a:ext cx="467360" cy="188129"/>
          </a:xfrm>
          <a:prstGeom prst="ellipse">
            <a:avLst/>
          </a:prstGeom>
          <a:solidFill>
            <a:schemeClr val="accent1">
              <a:lumMod val="20000"/>
              <a:lumOff val="80000"/>
            </a:schemeClr>
          </a:solidFill>
          <a:ln w="9525">
            <a:noFill/>
            <a:miter lim="800000"/>
            <a:headEnd/>
            <a:tailEnd/>
          </a:ln>
          <a:effectLst>
            <a:softEdge rad="63500"/>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val 28">
            <a:extLst>
              <a:ext uri="{FF2B5EF4-FFF2-40B4-BE49-F238E27FC236}">
                <a16:creationId xmlns:a16="http://schemas.microsoft.com/office/drawing/2014/main" id="{ED5F4ED4-5AF5-C04A-CC9D-D4CF4E151B6C}"/>
              </a:ext>
            </a:extLst>
          </p:cNvPr>
          <p:cNvSpPr/>
          <p:nvPr/>
        </p:nvSpPr>
        <p:spPr bwMode="auto">
          <a:xfrm>
            <a:off x="4267837" y="3679012"/>
            <a:ext cx="645618" cy="259884"/>
          </a:xfrm>
          <a:prstGeom prst="ellipse">
            <a:avLst/>
          </a:prstGeom>
          <a:solidFill>
            <a:schemeClr val="accent1">
              <a:lumMod val="20000"/>
              <a:lumOff val="80000"/>
            </a:schemeClr>
          </a:solidFill>
          <a:ln w="9525">
            <a:noFill/>
            <a:miter lim="800000"/>
            <a:headEnd/>
            <a:tailEnd/>
          </a:ln>
          <a:effectLst>
            <a:softEdge rad="63500"/>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29">
            <a:extLst>
              <a:ext uri="{FF2B5EF4-FFF2-40B4-BE49-F238E27FC236}">
                <a16:creationId xmlns:a16="http://schemas.microsoft.com/office/drawing/2014/main" id="{AE22BDE8-A8D0-E582-4E31-8325BFC8E8C9}"/>
              </a:ext>
            </a:extLst>
          </p:cNvPr>
          <p:cNvSpPr/>
          <p:nvPr/>
        </p:nvSpPr>
        <p:spPr bwMode="auto">
          <a:xfrm>
            <a:off x="6711831" y="3682442"/>
            <a:ext cx="645618" cy="259884"/>
          </a:xfrm>
          <a:prstGeom prst="ellipse">
            <a:avLst/>
          </a:prstGeom>
          <a:solidFill>
            <a:schemeClr val="accent1">
              <a:lumMod val="20000"/>
              <a:lumOff val="80000"/>
            </a:schemeClr>
          </a:solidFill>
          <a:ln w="9525">
            <a:noFill/>
            <a:miter lim="800000"/>
            <a:headEnd/>
            <a:tailEnd/>
          </a:ln>
          <a:effectLst>
            <a:softEdge rad="63500"/>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val 30">
            <a:extLst>
              <a:ext uri="{FF2B5EF4-FFF2-40B4-BE49-F238E27FC236}">
                <a16:creationId xmlns:a16="http://schemas.microsoft.com/office/drawing/2014/main" id="{8952E76C-552B-FE09-1EDA-661D6D275C81}"/>
              </a:ext>
            </a:extLst>
          </p:cNvPr>
          <p:cNvSpPr/>
          <p:nvPr/>
        </p:nvSpPr>
        <p:spPr bwMode="auto">
          <a:xfrm>
            <a:off x="6474089" y="3497985"/>
            <a:ext cx="467360" cy="188129"/>
          </a:xfrm>
          <a:prstGeom prst="ellipse">
            <a:avLst/>
          </a:prstGeom>
          <a:solidFill>
            <a:schemeClr val="accent1">
              <a:lumMod val="20000"/>
              <a:lumOff val="80000"/>
            </a:schemeClr>
          </a:solidFill>
          <a:ln w="9525">
            <a:noFill/>
            <a:miter lim="800000"/>
            <a:headEnd/>
            <a:tailEnd/>
          </a:ln>
          <a:effectLst>
            <a:softEdge rad="63500"/>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BE73DACF-3702-027F-A92B-A0FC99A9F048}"/>
              </a:ext>
            </a:extLst>
          </p:cNvPr>
          <p:cNvSpPr txBox="1"/>
          <p:nvPr/>
        </p:nvSpPr>
        <p:spPr>
          <a:xfrm>
            <a:off x="2158434" y="2760880"/>
            <a:ext cx="18545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6,000</a:t>
            </a:r>
            <a:r>
              <a:rPr kumimoji="0" lang="zh-CN" altLang="en-US" sz="2400" b="0" i="0" u="none" strike="noStrike" kern="1200" cap="none" spc="0" normalizeH="0" baseline="0" noProof="0" dirty="0">
                <a:ln>
                  <a:noFill/>
                </a:ln>
                <a:solidFill>
                  <a:prstClr val="black"/>
                </a:solidFill>
                <a:effectLst/>
                <a:uLnTx/>
                <a:uFillTx/>
                <a:latin typeface="+mj-lt"/>
                <a:ea typeface="宋体" panose="02010600030101010101" pitchFamily="2" charset="-122"/>
                <a:cs typeface="Arial" panose="020B0604020202020204" pitchFamily="34" charset="0"/>
              </a:rPr>
              <a:t> </a:t>
            </a:r>
            <a:r>
              <a:rPr kumimoji="0" lang="en-US" altLang="zh-CN" sz="2400" b="0" i="0" u="none" strike="noStrike" kern="1200" cap="none" spc="0" normalizeH="0" baseline="0" noProof="0" dirty="0">
                <a:ln>
                  <a:noFill/>
                </a:ln>
                <a:solidFill>
                  <a:prstClr val="black"/>
                </a:solidFill>
                <a:effectLst/>
                <a:uLnTx/>
                <a:uFillTx/>
                <a:latin typeface="+mj-lt"/>
                <a:ea typeface="宋体" panose="02010600030101010101" pitchFamily="2" charset="-122"/>
                <a:cs typeface="Arial" panose="020B0604020202020204" pitchFamily="34" charset="0"/>
              </a:rPr>
              <a:t>images</a:t>
            </a:r>
            <a:endParaRPr kumimoji="0" lang="en-US" sz="24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pic>
        <p:nvPicPr>
          <p:cNvPr id="1026" name="Picture 2" descr="Inception Spotlight: New Skydio 2 Drone Powered by NVIDIA Jetson | NVIDIA  Technical Blog">
            <a:extLst>
              <a:ext uri="{FF2B5EF4-FFF2-40B4-BE49-F238E27FC236}">
                <a16:creationId xmlns:a16="http://schemas.microsoft.com/office/drawing/2014/main" id="{3B72A7E5-61FC-6CF4-0F4A-2EE439B0D4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35638" y="4070871"/>
            <a:ext cx="1113827" cy="6700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CCFF2A7-939E-F88D-AE51-AA7248343D1C}"/>
              </a:ext>
            </a:extLst>
          </p:cNvPr>
          <p:cNvPicPr>
            <a:picLocks noChangeAspect="1"/>
          </p:cNvPicPr>
          <p:nvPr/>
        </p:nvPicPr>
        <p:blipFill>
          <a:blip r:embed="rId14"/>
          <a:stretch>
            <a:fillRect/>
          </a:stretch>
        </p:blipFill>
        <p:spPr>
          <a:xfrm>
            <a:off x="9332511" y="4231634"/>
            <a:ext cx="1467581" cy="657034"/>
          </a:xfrm>
          <a:prstGeom prst="rect">
            <a:avLst/>
          </a:prstGeom>
        </p:spPr>
      </p:pic>
      <p:sp>
        <p:nvSpPr>
          <p:cNvPr id="16" name="TextBox 15">
            <a:extLst>
              <a:ext uri="{FF2B5EF4-FFF2-40B4-BE49-F238E27FC236}">
                <a16:creationId xmlns:a16="http://schemas.microsoft.com/office/drawing/2014/main" id="{43184A4F-077F-6402-38DE-AB3040D0DE2A}"/>
              </a:ext>
            </a:extLst>
          </p:cNvPr>
          <p:cNvSpPr txBox="1"/>
          <p:nvPr/>
        </p:nvSpPr>
        <p:spPr>
          <a:xfrm>
            <a:off x="1867203" y="4980906"/>
            <a:ext cx="311900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mj-lt"/>
                <a:cs typeface="Arial" panose="020B0604020202020204" pitchFamily="34" charset="0"/>
              </a:rPr>
              <a:t>Mobile GPU Platforms:</a:t>
            </a:r>
          </a:p>
        </p:txBody>
      </p:sp>
      <p:sp>
        <p:nvSpPr>
          <p:cNvPr id="20" name="TextBox 19">
            <a:extLst>
              <a:ext uri="{FF2B5EF4-FFF2-40B4-BE49-F238E27FC236}">
                <a16:creationId xmlns:a16="http://schemas.microsoft.com/office/drawing/2014/main" id="{8AFEB7F1-8050-7B02-6071-CD1556C83255}"/>
              </a:ext>
            </a:extLst>
          </p:cNvPr>
          <p:cNvSpPr txBox="1"/>
          <p:nvPr/>
        </p:nvSpPr>
        <p:spPr>
          <a:xfrm>
            <a:off x="7090880" y="4991340"/>
            <a:ext cx="311900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Mobile CPU Platforms:</a:t>
            </a:r>
          </a:p>
        </p:txBody>
      </p:sp>
    </p:spTree>
    <p:extLst>
      <p:ext uri="{BB962C8B-B14F-4D97-AF65-F5344CB8AC3E}">
        <p14:creationId xmlns:p14="http://schemas.microsoft.com/office/powerpoint/2010/main" val="269154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6" presetClass="emph" presetSubtype="0" repeatCount="indefinite" fill="hold" grpId="0" nodeType="withEffect">
                                  <p:stCondLst>
                                    <p:cond delay="0"/>
                                  </p:stCondLst>
                                  <p:childTnLst>
                                    <p:animEffect transition="out" filter="fade">
                                      <p:cBhvr>
                                        <p:cTn id="9" dur="1000" tmFilter="0, 0; .2, .5; .8, .5; 1, 0"/>
                                        <p:tgtEl>
                                          <p:spTgt spid="39"/>
                                        </p:tgtEl>
                                      </p:cBhvr>
                                    </p:animEffect>
                                    <p:animScale>
                                      <p:cBhvr>
                                        <p:cTn id="10" dur="500" autoRev="1" fill="hold"/>
                                        <p:tgtEl>
                                          <p:spTgt spid="39"/>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1000" tmFilter="0, 0; .2, .5; .8, .5; 1, 0"/>
                                        <p:tgtEl>
                                          <p:spTgt spid="40"/>
                                        </p:tgtEl>
                                      </p:cBhvr>
                                    </p:animEffect>
                                    <p:animScale>
                                      <p:cBhvr>
                                        <p:cTn id="13" dur="50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D2EC-9BEE-A829-8F22-E26D708505A1}"/>
              </a:ext>
            </a:extLst>
          </p:cNvPr>
          <p:cNvSpPr>
            <a:spLocks noGrp="1"/>
          </p:cNvSpPr>
          <p:nvPr>
            <p:ph type="title"/>
          </p:nvPr>
        </p:nvSpPr>
        <p:spPr/>
        <p:txBody>
          <a:bodyPr>
            <a:normAutofit/>
          </a:bodyPr>
          <a:lstStyle/>
          <a:p>
            <a:r>
              <a:rPr lang="en-US" sz="4000" dirty="0">
                <a:cs typeface="Arial" panose="020B0604020202020204" pitchFamily="34" charset="0"/>
              </a:rPr>
              <a:t>Existing work to speed up on-device training</a:t>
            </a:r>
            <a:endParaRPr lang="en-US" sz="3600" dirty="0">
              <a:cs typeface="Arial" panose="020B0604020202020204" pitchFamily="34" charset="0"/>
            </a:endParaRPr>
          </a:p>
        </p:txBody>
      </p:sp>
      <p:pic>
        <p:nvPicPr>
          <p:cNvPr id="30" name="Picture 29">
            <a:extLst>
              <a:ext uri="{FF2B5EF4-FFF2-40B4-BE49-F238E27FC236}">
                <a16:creationId xmlns:a16="http://schemas.microsoft.com/office/drawing/2014/main" id="{B8A5007B-60DC-96BF-2C0F-640CCD68BF7A}"/>
              </a:ext>
            </a:extLst>
          </p:cNvPr>
          <p:cNvPicPr>
            <a:picLocks noChangeAspect="1"/>
          </p:cNvPicPr>
          <p:nvPr/>
        </p:nvPicPr>
        <p:blipFill>
          <a:blip r:embed="rId3"/>
          <a:stretch>
            <a:fillRect/>
          </a:stretch>
        </p:blipFill>
        <p:spPr>
          <a:xfrm>
            <a:off x="6377106" y="1929211"/>
            <a:ext cx="2699043" cy="2186002"/>
          </a:xfrm>
          <a:prstGeom prst="rect">
            <a:avLst/>
          </a:prstGeom>
        </p:spPr>
      </p:pic>
      <p:pic>
        <p:nvPicPr>
          <p:cNvPr id="32" name="Picture 31">
            <a:extLst>
              <a:ext uri="{FF2B5EF4-FFF2-40B4-BE49-F238E27FC236}">
                <a16:creationId xmlns:a16="http://schemas.microsoft.com/office/drawing/2014/main" id="{82D79AD2-A45F-315D-6B06-7F00D7A26BC9}"/>
              </a:ext>
            </a:extLst>
          </p:cNvPr>
          <p:cNvPicPr>
            <a:picLocks noChangeAspect="1"/>
          </p:cNvPicPr>
          <p:nvPr/>
        </p:nvPicPr>
        <p:blipFill>
          <a:blip r:embed="rId4"/>
          <a:stretch>
            <a:fillRect/>
          </a:stretch>
        </p:blipFill>
        <p:spPr>
          <a:xfrm>
            <a:off x="9234488" y="1928007"/>
            <a:ext cx="2817986" cy="2223522"/>
          </a:xfrm>
          <a:prstGeom prst="rect">
            <a:avLst/>
          </a:prstGeom>
        </p:spPr>
      </p:pic>
      <p:pic>
        <p:nvPicPr>
          <p:cNvPr id="34" name="Picture 33">
            <a:extLst>
              <a:ext uri="{FF2B5EF4-FFF2-40B4-BE49-F238E27FC236}">
                <a16:creationId xmlns:a16="http://schemas.microsoft.com/office/drawing/2014/main" id="{DBB61F75-0E95-973C-52F3-62200787EA73}"/>
              </a:ext>
            </a:extLst>
          </p:cNvPr>
          <p:cNvPicPr>
            <a:picLocks noChangeAspect="1"/>
          </p:cNvPicPr>
          <p:nvPr/>
        </p:nvPicPr>
        <p:blipFill>
          <a:blip r:embed="rId5"/>
          <a:stretch>
            <a:fillRect/>
          </a:stretch>
        </p:blipFill>
        <p:spPr>
          <a:xfrm>
            <a:off x="7802336" y="4280554"/>
            <a:ext cx="2728311" cy="2186003"/>
          </a:xfrm>
          <a:prstGeom prst="rect">
            <a:avLst/>
          </a:prstGeom>
        </p:spPr>
      </p:pic>
      <p:pic>
        <p:nvPicPr>
          <p:cNvPr id="36" name="Picture 35">
            <a:extLst>
              <a:ext uri="{FF2B5EF4-FFF2-40B4-BE49-F238E27FC236}">
                <a16:creationId xmlns:a16="http://schemas.microsoft.com/office/drawing/2014/main" id="{91D6126F-87CF-C32D-6F1E-BAA6F8113396}"/>
              </a:ext>
            </a:extLst>
          </p:cNvPr>
          <p:cNvPicPr>
            <a:picLocks noChangeAspect="1"/>
          </p:cNvPicPr>
          <p:nvPr/>
        </p:nvPicPr>
        <p:blipFill>
          <a:blip r:embed="rId6"/>
          <a:stretch>
            <a:fillRect/>
          </a:stretch>
        </p:blipFill>
        <p:spPr>
          <a:xfrm>
            <a:off x="6820959" y="1308341"/>
            <a:ext cx="4691063" cy="522972"/>
          </a:xfrm>
          <a:prstGeom prst="rect">
            <a:avLst/>
          </a:prstGeom>
        </p:spPr>
      </p:pic>
      <p:sp>
        <p:nvSpPr>
          <p:cNvPr id="37" name="TextBox 36">
            <a:extLst>
              <a:ext uri="{FF2B5EF4-FFF2-40B4-BE49-F238E27FC236}">
                <a16:creationId xmlns:a16="http://schemas.microsoft.com/office/drawing/2014/main" id="{1F7F33A5-3051-C3D2-3EEB-0B8744751D03}"/>
              </a:ext>
            </a:extLst>
          </p:cNvPr>
          <p:cNvSpPr txBox="1"/>
          <p:nvPr/>
        </p:nvSpPr>
        <p:spPr>
          <a:xfrm>
            <a:off x="609601" y="1346565"/>
            <a:ext cx="4511039" cy="153888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a:t>
            </a: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ffline Selection</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Offline s</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elect a</a:t>
            </a:r>
            <a:r>
              <a:rPr kumimoji="0" lang="en-US" sz="2000" b="0" i="0" u="none" strike="noStrike" kern="1200" cap="none" spc="0" normalizeH="0" baseline="0" noProof="0" dirty="0">
                <a:ln>
                  <a:noFill/>
                </a:ln>
                <a:solidFill>
                  <a:prstClr val="black"/>
                </a:solidFill>
                <a:effectLst/>
                <a:uLnTx/>
                <a:uFillTx/>
                <a:latin typeface="Calibri"/>
                <a:ea typeface="+mn-ea"/>
                <a:cs typeface="+mn-cs"/>
              </a:rPr>
              <a:t> fixed NN portion</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Cannot adapt to new data &amp; training progress</a:t>
            </a:r>
          </a:p>
        </p:txBody>
      </p:sp>
      <p:sp>
        <p:nvSpPr>
          <p:cNvPr id="38" name="TextBox 37">
            <a:extLst>
              <a:ext uri="{FF2B5EF4-FFF2-40B4-BE49-F238E27FC236}">
                <a16:creationId xmlns:a16="http://schemas.microsoft.com/office/drawing/2014/main" id="{DB755EAC-1BBE-8431-DB68-5F35A0AE6589}"/>
              </a:ext>
            </a:extLst>
          </p:cNvPr>
          <p:cNvSpPr txBox="1"/>
          <p:nvPr/>
        </p:nvSpPr>
        <p:spPr>
          <a:xfrm>
            <a:off x="609600" y="3109991"/>
            <a:ext cx="5486400"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a:t>
            </a: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nline Pruning</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Runtime remove unimportant portions </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nrecoverable, keep losing expressiveness</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0C6DCC18-F4AC-BCB2-EE02-7077E0751934}"/>
              </a:ext>
            </a:extLst>
          </p:cNvPr>
          <p:cNvSpPr txBox="1"/>
          <p:nvPr/>
        </p:nvSpPr>
        <p:spPr>
          <a:xfrm>
            <a:off x="609600" y="4565641"/>
            <a:ext cx="6073140" cy="161582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a:t>
            </a:r>
            <a:r>
              <a:rPr kumimoji="0" lang="en-US" altLang="zh-CN" sz="2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nline Growth</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Runtime append new NN portions</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Cannot start from a strong pretrained model</a:t>
            </a:r>
          </a:p>
          <a:p>
            <a:pPr marL="800100" marR="0" lvl="1"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Newly added portions must train from scratch</a:t>
            </a:r>
          </a:p>
        </p:txBody>
      </p:sp>
    </p:spTree>
    <p:extLst>
      <p:ext uri="{BB962C8B-B14F-4D97-AF65-F5344CB8AC3E}">
        <p14:creationId xmlns:p14="http://schemas.microsoft.com/office/powerpoint/2010/main" val="202786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0800-9C2F-3290-1459-A766FE389893}"/>
              </a:ext>
            </a:extLst>
          </p:cNvPr>
          <p:cNvSpPr>
            <a:spLocks noGrp="1"/>
          </p:cNvSpPr>
          <p:nvPr>
            <p:ph type="title"/>
          </p:nvPr>
        </p:nvSpPr>
        <p:spPr/>
        <p:txBody>
          <a:bodyPr>
            <a:normAutofit/>
          </a:bodyPr>
          <a:lstStyle/>
          <a:p>
            <a:r>
              <a:rPr lang="en-US" sz="3600" dirty="0">
                <a:cs typeface="Arial" panose="020B0604020202020204" pitchFamily="34" charset="0"/>
              </a:rPr>
              <a:t>Elastic Selection for On-device Training</a:t>
            </a:r>
            <a:endParaRPr lang="en-US" sz="3200" dirty="0">
              <a:cs typeface="Arial" panose="020B0604020202020204" pitchFamily="34" charset="0"/>
            </a:endParaRPr>
          </a:p>
        </p:txBody>
      </p:sp>
      <p:pic>
        <p:nvPicPr>
          <p:cNvPr id="5" name="Picture 4">
            <a:extLst>
              <a:ext uri="{FF2B5EF4-FFF2-40B4-BE49-F238E27FC236}">
                <a16:creationId xmlns:a16="http://schemas.microsoft.com/office/drawing/2014/main" id="{B7DD6988-1F39-09BA-93F5-852B520FCBDE}"/>
              </a:ext>
            </a:extLst>
          </p:cNvPr>
          <p:cNvPicPr>
            <a:picLocks noChangeAspect="1"/>
          </p:cNvPicPr>
          <p:nvPr/>
        </p:nvPicPr>
        <p:blipFill>
          <a:blip r:embed="rId3"/>
          <a:stretch>
            <a:fillRect/>
          </a:stretch>
        </p:blipFill>
        <p:spPr>
          <a:xfrm>
            <a:off x="609600" y="3345377"/>
            <a:ext cx="3222717" cy="2520996"/>
          </a:xfrm>
          <a:prstGeom prst="rect">
            <a:avLst/>
          </a:prstGeom>
        </p:spPr>
      </p:pic>
      <p:cxnSp>
        <p:nvCxnSpPr>
          <p:cNvPr id="7" name="Straight Connector 6">
            <a:extLst>
              <a:ext uri="{FF2B5EF4-FFF2-40B4-BE49-F238E27FC236}">
                <a16:creationId xmlns:a16="http://schemas.microsoft.com/office/drawing/2014/main" id="{39356B64-86EF-D18C-22A2-748BFE1185AC}"/>
              </a:ext>
            </a:extLst>
          </p:cNvPr>
          <p:cNvCxnSpPr>
            <a:cxnSpLocks/>
          </p:cNvCxnSpPr>
          <p:nvPr/>
        </p:nvCxnSpPr>
        <p:spPr>
          <a:xfrm flipH="1" flipV="1">
            <a:off x="3558540" y="5203433"/>
            <a:ext cx="840701" cy="921747"/>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59CF77-75AA-0C25-C045-B8F5FD7935EA}"/>
              </a:ext>
            </a:extLst>
          </p:cNvPr>
          <p:cNvCxnSpPr>
            <a:cxnSpLocks/>
          </p:cNvCxnSpPr>
          <p:nvPr/>
        </p:nvCxnSpPr>
        <p:spPr>
          <a:xfrm flipV="1">
            <a:off x="3558540" y="3429197"/>
            <a:ext cx="831031" cy="85983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5C4389F-19AC-A388-CF21-3AB0D43ACD7C}"/>
              </a:ext>
            </a:extLst>
          </p:cNvPr>
          <p:cNvPicPr>
            <a:picLocks noChangeAspect="1"/>
          </p:cNvPicPr>
          <p:nvPr/>
        </p:nvPicPr>
        <p:blipFill>
          <a:blip r:embed="rId4"/>
          <a:stretch>
            <a:fillRect/>
          </a:stretch>
        </p:blipFill>
        <p:spPr>
          <a:xfrm>
            <a:off x="627940" y="2627993"/>
            <a:ext cx="5127076" cy="556917"/>
          </a:xfrm>
          <a:prstGeom prst="rect">
            <a:avLst/>
          </a:prstGeom>
        </p:spPr>
      </p:pic>
      <p:sp>
        <p:nvSpPr>
          <p:cNvPr id="18" name="Rectangle 17">
            <a:extLst>
              <a:ext uri="{FF2B5EF4-FFF2-40B4-BE49-F238E27FC236}">
                <a16:creationId xmlns:a16="http://schemas.microsoft.com/office/drawing/2014/main" id="{01C04985-007B-516B-1079-FBB52AF79C30}"/>
              </a:ext>
            </a:extLst>
          </p:cNvPr>
          <p:cNvSpPr/>
          <p:nvPr/>
        </p:nvSpPr>
        <p:spPr bwMode="auto">
          <a:xfrm>
            <a:off x="4387563" y="3429197"/>
            <a:ext cx="7162800" cy="2717963"/>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Rounded Corners 21">
            <a:extLst>
              <a:ext uri="{FF2B5EF4-FFF2-40B4-BE49-F238E27FC236}">
                <a16:creationId xmlns:a16="http://schemas.microsoft.com/office/drawing/2014/main" id="{56613CB9-E52A-FC27-5DDE-102CB4B7B7DA}"/>
              </a:ext>
            </a:extLst>
          </p:cNvPr>
          <p:cNvSpPr/>
          <p:nvPr/>
        </p:nvSpPr>
        <p:spPr bwMode="auto">
          <a:xfrm>
            <a:off x="5190110" y="4087444"/>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6C6CECEA-3ADB-504F-69BE-5E24896F0C6F}"/>
              </a:ext>
            </a:extLst>
          </p:cNvPr>
          <p:cNvSpPr/>
          <p:nvPr/>
        </p:nvSpPr>
        <p:spPr bwMode="auto">
          <a:xfrm>
            <a:off x="6309799" y="4087444"/>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Rectangle: Rounded Corners 23">
            <a:extLst>
              <a:ext uri="{FF2B5EF4-FFF2-40B4-BE49-F238E27FC236}">
                <a16:creationId xmlns:a16="http://schemas.microsoft.com/office/drawing/2014/main" id="{87A318CE-555C-B360-2BB9-BEF25C3B96F5}"/>
              </a:ext>
            </a:extLst>
          </p:cNvPr>
          <p:cNvSpPr/>
          <p:nvPr/>
        </p:nvSpPr>
        <p:spPr bwMode="auto">
          <a:xfrm>
            <a:off x="7429488" y="4087444"/>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Rectangle: Rounded Corners 24">
            <a:extLst>
              <a:ext uri="{FF2B5EF4-FFF2-40B4-BE49-F238E27FC236}">
                <a16:creationId xmlns:a16="http://schemas.microsoft.com/office/drawing/2014/main" id="{B8CF3F09-0124-89E4-5A16-9B742A239EFE}"/>
              </a:ext>
            </a:extLst>
          </p:cNvPr>
          <p:cNvSpPr/>
          <p:nvPr/>
        </p:nvSpPr>
        <p:spPr bwMode="auto">
          <a:xfrm>
            <a:off x="8545543" y="4087444"/>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7F8E0ACF-8E43-D62A-0305-A685147F70C7}"/>
              </a:ext>
            </a:extLst>
          </p:cNvPr>
          <p:cNvSpPr/>
          <p:nvPr/>
        </p:nvSpPr>
        <p:spPr bwMode="auto">
          <a:xfrm>
            <a:off x="5298672" y="4225024"/>
            <a:ext cx="307073" cy="895389"/>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9AF97431-717F-F3BC-6D16-CB2E406A78AE}"/>
              </a:ext>
            </a:extLst>
          </p:cNvPr>
          <p:cNvSpPr/>
          <p:nvPr/>
        </p:nvSpPr>
        <p:spPr bwMode="auto">
          <a:xfrm>
            <a:off x="5298672" y="5276282"/>
            <a:ext cx="307073" cy="322673"/>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A9FF9E11-C390-9DEE-3B08-5040418FD268}"/>
              </a:ext>
            </a:extLst>
          </p:cNvPr>
          <p:cNvSpPr/>
          <p:nvPr/>
        </p:nvSpPr>
        <p:spPr bwMode="auto">
          <a:xfrm>
            <a:off x="6457997" y="4227354"/>
            <a:ext cx="307073" cy="592031"/>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6A2692CF-C069-BA5E-F94C-EBAA12B9C50B}"/>
              </a:ext>
            </a:extLst>
          </p:cNvPr>
          <p:cNvSpPr/>
          <p:nvPr/>
        </p:nvSpPr>
        <p:spPr bwMode="auto">
          <a:xfrm>
            <a:off x="6457997" y="4977584"/>
            <a:ext cx="307073" cy="623702"/>
          </a:xfrm>
          <a:prstGeom prst="rect">
            <a:avLst/>
          </a:prstGeom>
          <a:solidFill>
            <a:srgbClr val="FFFF00"/>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A43B702B-625F-7F32-CCDB-00D7ACD235B6}"/>
              </a:ext>
            </a:extLst>
          </p:cNvPr>
          <p:cNvSpPr/>
          <p:nvPr/>
        </p:nvSpPr>
        <p:spPr bwMode="auto">
          <a:xfrm>
            <a:off x="7572654" y="4225024"/>
            <a:ext cx="307073" cy="895389"/>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BE6D7E6C-3C9C-F56C-627B-B0DB9AD1F557}"/>
              </a:ext>
            </a:extLst>
          </p:cNvPr>
          <p:cNvSpPr/>
          <p:nvPr/>
        </p:nvSpPr>
        <p:spPr bwMode="auto">
          <a:xfrm>
            <a:off x="7572654" y="5276282"/>
            <a:ext cx="307073" cy="322673"/>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6C161108-BAF1-27BD-64C7-3066380A480D}"/>
              </a:ext>
            </a:extLst>
          </p:cNvPr>
          <p:cNvSpPr/>
          <p:nvPr/>
        </p:nvSpPr>
        <p:spPr bwMode="auto">
          <a:xfrm>
            <a:off x="8692343" y="4227354"/>
            <a:ext cx="307073" cy="592031"/>
          </a:xfrm>
          <a:prstGeom prst="rect">
            <a:avLst/>
          </a:prstGeom>
          <a:solidFill>
            <a:srgbClr val="FFFF00"/>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365D573A-C18E-286E-1C3F-1805A322821F}"/>
              </a:ext>
            </a:extLst>
          </p:cNvPr>
          <p:cNvSpPr/>
          <p:nvPr/>
        </p:nvSpPr>
        <p:spPr bwMode="auto">
          <a:xfrm>
            <a:off x="8692343" y="4977584"/>
            <a:ext cx="307073" cy="623702"/>
          </a:xfrm>
          <a:prstGeom prst="rect">
            <a:avLst/>
          </a:prstGeom>
          <a:solidFill>
            <a:srgbClr val="FFFF00"/>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Rectangle: Rounded Corners 36">
            <a:extLst>
              <a:ext uri="{FF2B5EF4-FFF2-40B4-BE49-F238E27FC236}">
                <a16:creationId xmlns:a16="http://schemas.microsoft.com/office/drawing/2014/main" id="{5598041C-3FDC-7E42-5A71-0D6F56C83A0C}"/>
              </a:ext>
            </a:extLst>
          </p:cNvPr>
          <p:cNvSpPr/>
          <p:nvPr/>
        </p:nvSpPr>
        <p:spPr bwMode="auto">
          <a:xfrm>
            <a:off x="9671268" y="4082409"/>
            <a:ext cx="558801" cy="1671978"/>
          </a:xfrm>
          <a:prstGeom prst="roundRect">
            <a:avLst/>
          </a:prstGeom>
          <a:solidFill>
            <a:schemeClr val="bg1">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DDB232C1-6FC9-B217-2729-909483F28B4C}"/>
              </a:ext>
            </a:extLst>
          </p:cNvPr>
          <p:cNvSpPr/>
          <p:nvPr/>
        </p:nvSpPr>
        <p:spPr bwMode="auto">
          <a:xfrm>
            <a:off x="9814434" y="4219989"/>
            <a:ext cx="307073" cy="895389"/>
          </a:xfrm>
          <a:prstGeom prst="rect">
            <a:avLst/>
          </a:prstGeom>
          <a:solidFill>
            <a:schemeClr val="tx2">
              <a:lumMod val="40000"/>
              <a:lumOff val="60000"/>
            </a:schemeClr>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DBAC7880-B00A-9485-7673-6893FDF08389}"/>
              </a:ext>
            </a:extLst>
          </p:cNvPr>
          <p:cNvSpPr/>
          <p:nvPr/>
        </p:nvSpPr>
        <p:spPr bwMode="auto">
          <a:xfrm>
            <a:off x="9814434" y="5271247"/>
            <a:ext cx="307073" cy="322673"/>
          </a:xfrm>
          <a:prstGeom prst="rect">
            <a:avLst/>
          </a:prstGeom>
          <a:solidFill>
            <a:srgbClr val="FFFF00"/>
          </a:solidFill>
          <a:ln w="38100">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41" name="Straight Arrow Connector 40">
            <a:extLst>
              <a:ext uri="{FF2B5EF4-FFF2-40B4-BE49-F238E27FC236}">
                <a16:creationId xmlns:a16="http://schemas.microsoft.com/office/drawing/2014/main" id="{7B833998-BD4A-3CA5-7A81-2484226CDB7F}"/>
              </a:ext>
            </a:extLst>
          </p:cNvPr>
          <p:cNvCxnSpPr/>
          <p:nvPr/>
        </p:nvCxnSpPr>
        <p:spPr>
          <a:xfrm>
            <a:off x="4633850" y="488339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440F6C6-C14E-C417-55A3-3B3B4BDB861A}"/>
              </a:ext>
            </a:extLst>
          </p:cNvPr>
          <p:cNvCxnSpPr/>
          <p:nvPr/>
        </p:nvCxnSpPr>
        <p:spPr>
          <a:xfrm>
            <a:off x="5753539" y="488339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CCDFBF-BD98-0500-DA7F-A0A7C4162CAB}"/>
              </a:ext>
            </a:extLst>
          </p:cNvPr>
          <p:cNvCxnSpPr/>
          <p:nvPr/>
        </p:nvCxnSpPr>
        <p:spPr>
          <a:xfrm>
            <a:off x="6868600" y="489101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2741DE-D370-CF17-1F8F-7D0561CD1BFD}"/>
              </a:ext>
            </a:extLst>
          </p:cNvPr>
          <p:cNvCxnSpPr/>
          <p:nvPr/>
        </p:nvCxnSpPr>
        <p:spPr>
          <a:xfrm>
            <a:off x="7989283" y="489101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C0EA0C9-657B-2DDB-779C-53654B03A6BD}"/>
              </a:ext>
            </a:extLst>
          </p:cNvPr>
          <p:cNvCxnSpPr/>
          <p:nvPr/>
        </p:nvCxnSpPr>
        <p:spPr>
          <a:xfrm>
            <a:off x="9104344" y="4891013"/>
            <a:ext cx="5562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DBA59D-9C7B-4C0D-015B-23A84241DCE3}"/>
              </a:ext>
            </a:extLst>
          </p:cNvPr>
          <p:cNvCxnSpPr>
            <a:cxnSpLocks/>
          </p:cNvCxnSpPr>
          <p:nvPr/>
        </p:nvCxnSpPr>
        <p:spPr>
          <a:xfrm>
            <a:off x="10230069" y="4891013"/>
            <a:ext cx="5735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14E2B6A-49A2-6953-03EC-0F5CF8731146}"/>
              </a:ext>
            </a:extLst>
          </p:cNvPr>
          <p:cNvSpPr txBox="1"/>
          <p:nvPr/>
        </p:nvSpPr>
        <p:spPr>
          <a:xfrm>
            <a:off x="500471" y="1310034"/>
            <a:ext cx="11317455" cy="830997"/>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1" dirty="0">
                <a:solidFill>
                  <a:prstClr val="black"/>
                </a:solidFill>
                <a:latin typeface="Calibri"/>
              </a:rPr>
              <a:t>Elastic Selection: </a:t>
            </a:r>
            <a:r>
              <a:rPr lang="en-US" sz="2400" dirty="0">
                <a:solidFill>
                  <a:prstClr val="black"/>
                </a:solidFill>
                <a:latin typeface="Calibri"/>
              </a:rPr>
              <a:t>NN substructures can be </a:t>
            </a:r>
            <a:r>
              <a:rPr lang="en-US" sz="2400" b="1" dirty="0">
                <a:solidFill>
                  <a:srgbClr val="C00000"/>
                </a:solidFill>
                <a:latin typeface="Calibri"/>
              </a:rPr>
              <a:t>freely removed from or added to </a:t>
            </a:r>
            <a:r>
              <a:rPr lang="en-US" sz="2400" dirty="0">
                <a:solidFill>
                  <a:prstClr val="black"/>
                </a:solidFill>
                <a:latin typeface="Calibri"/>
              </a:rPr>
              <a:t>trainable portions during training.</a:t>
            </a:r>
            <a:endParaRPr kumimoji="0" lang="en-US" sz="2400" i="0" u="none" strike="noStrike" kern="1200" cap="none" spc="0" normalizeH="0" baseline="0" noProof="0" dirty="0">
              <a:ln>
                <a:noFill/>
              </a:ln>
              <a:solidFill>
                <a:srgbClr val="C00000"/>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EA30A0F4-BA75-E26A-F386-A54624BF9485}"/>
              </a:ext>
            </a:extLst>
          </p:cNvPr>
          <p:cNvSpPr txBox="1"/>
          <p:nvPr/>
        </p:nvSpPr>
        <p:spPr>
          <a:xfrm>
            <a:off x="5018047" y="3710911"/>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1</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50" name="TextBox 49">
            <a:extLst>
              <a:ext uri="{FF2B5EF4-FFF2-40B4-BE49-F238E27FC236}">
                <a16:creationId xmlns:a16="http://schemas.microsoft.com/office/drawing/2014/main" id="{A1DC6A7A-4A37-E573-D82D-5AC31FD9AA6D}"/>
              </a:ext>
            </a:extLst>
          </p:cNvPr>
          <p:cNvSpPr txBox="1"/>
          <p:nvPr/>
        </p:nvSpPr>
        <p:spPr>
          <a:xfrm>
            <a:off x="6126490" y="3709622"/>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2</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51" name="TextBox 50">
            <a:extLst>
              <a:ext uri="{FF2B5EF4-FFF2-40B4-BE49-F238E27FC236}">
                <a16:creationId xmlns:a16="http://schemas.microsoft.com/office/drawing/2014/main" id="{A216AC2F-08F1-2A83-E0F7-E2017B86379A}"/>
              </a:ext>
            </a:extLst>
          </p:cNvPr>
          <p:cNvSpPr txBox="1"/>
          <p:nvPr/>
        </p:nvSpPr>
        <p:spPr>
          <a:xfrm>
            <a:off x="7265451" y="3709622"/>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3</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52" name="TextBox 51">
            <a:extLst>
              <a:ext uri="{FF2B5EF4-FFF2-40B4-BE49-F238E27FC236}">
                <a16:creationId xmlns:a16="http://schemas.microsoft.com/office/drawing/2014/main" id="{CF5BEF06-6DFA-1EA3-DD6A-6B892972FA39}"/>
              </a:ext>
            </a:extLst>
          </p:cNvPr>
          <p:cNvSpPr txBox="1"/>
          <p:nvPr/>
        </p:nvSpPr>
        <p:spPr>
          <a:xfrm>
            <a:off x="8373480" y="3709622"/>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4</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53" name="TextBox 52">
            <a:extLst>
              <a:ext uri="{FF2B5EF4-FFF2-40B4-BE49-F238E27FC236}">
                <a16:creationId xmlns:a16="http://schemas.microsoft.com/office/drawing/2014/main" id="{104B23AD-DD0B-C63F-01B7-3197237FA04E}"/>
              </a:ext>
            </a:extLst>
          </p:cNvPr>
          <p:cNvSpPr txBox="1"/>
          <p:nvPr/>
        </p:nvSpPr>
        <p:spPr>
          <a:xfrm>
            <a:off x="9516480" y="3709622"/>
            <a:ext cx="90292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Layer 5</a:t>
            </a:r>
            <a:endPar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grpSp>
        <p:nvGrpSpPr>
          <p:cNvPr id="64" name="Group 63">
            <a:extLst>
              <a:ext uri="{FF2B5EF4-FFF2-40B4-BE49-F238E27FC236}">
                <a16:creationId xmlns:a16="http://schemas.microsoft.com/office/drawing/2014/main" id="{A69DBC70-7AB4-87AF-BA24-5A23C0516F2A}"/>
              </a:ext>
            </a:extLst>
          </p:cNvPr>
          <p:cNvGrpSpPr/>
          <p:nvPr/>
        </p:nvGrpSpPr>
        <p:grpSpPr>
          <a:xfrm>
            <a:off x="10973966" y="4854122"/>
            <a:ext cx="267782" cy="45719"/>
            <a:chOff x="2095500" y="5844540"/>
            <a:chExt cx="1249680" cy="213360"/>
          </a:xfrm>
        </p:grpSpPr>
        <p:sp>
          <p:nvSpPr>
            <p:cNvPr id="61" name="Oval 60">
              <a:extLst>
                <a:ext uri="{FF2B5EF4-FFF2-40B4-BE49-F238E27FC236}">
                  <a16:creationId xmlns:a16="http://schemas.microsoft.com/office/drawing/2014/main" id="{F8394969-B96E-C002-0A04-B66BB16B7FD3}"/>
                </a:ext>
              </a:extLst>
            </p:cNvPr>
            <p:cNvSpPr/>
            <p:nvPr/>
          </p:nvSpPr>
          <p:spPr bwMode="auto">
            <a:xfrm>
              <a:off x="209550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Oval 61">
              <a:extLst>
                <a:ext uri="{FF2B5EF4-FFF2-40B4-BE49-F238E27FC236}">
                  <a16:creationId xmlns:a16="http://schemas.microsoft.com/office/drawing/2014/main" id="{898070F0-8E14-28D5-946F-457EB799A7E0}"/>
                </a:ext>
              </a:extLst>
            </p:cNvPr>
            <p:cNvSpPr/>
            <p:nvPr/>
          </p:nvSpPr>
          <p:spPr bwMode="auto">
            <a:xfrm>
              <a:off x="261366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Oval 62">
              <a:extLst>
                <a:ext uri="{FF2B5EF4-FFF2-40B4-BE49-F238E27FC236}">
                  <a16:creationId xmlns:a16="http://schemas.microsoft.com/office/drawing/2014/main" id="{2C63202A-C6F0-B710-396A-FB8D05E0B5C1}"/>
                </a:ext>
              </a:extLst>
            </p:cNvPr>
            <p:cNvSpPr/>
            <p:nvPr/>
          </p:nvSpPr>
          <p:spPr bwMode="auto">
            <a:xfrm>
              <a:off x="3131820" y="5844540"/>
              <a:ext cx="213360" cy="213360"/>
            </a:xfrm>
            <a:prstGeom prst="ellipse">
              <a:avLst/>
            </a:prstGeom>
            <a:solidFill>
              <a:schemeClr val="tx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66" name="Graphic 65" descr="Lock with solid fill">
            <a:extLst>
              <a:ext uri="{FF2B5EF4-FFF2-40B4-BE49-F238E27FC236}">
                <a16:creationId xmlns:a16="http://schemas.microsoft.com/office/drawing/2014/main" id="{47177CF0-417D-9180-ECEC-57F8F07700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5777" y="4509656"/>
            <a:ext cx="278522" cy="278522"/>
          </a:xfrm>
          <a:prstGeom prst="rect">
            <a:avLst/>
          </a:prstGeom>
        </p:spPr>
      </p:pic>
      <p:pic>
        <p:nvPicPr>
          <p:cNvPr id="67" name="Graphic 66" descr="Lock with solid fill">
            <a:extLst>
              <a:ext uri="{FF2B5EF4-FFF2-40B4-BE49-F238E27FC236}">
                <a16:creationId xmlns:a16="http://schemas.microsoft.com/office/drawing/2014/main" id="{C9246C9F-C244-F7FB-5DC0-FA9BEF8E6E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5777" y="5283290"/>
            <a:ext cx="278522" cy="278522"/>
          </a:xfrm>
          <a:prstGeom prst="rect">
            <a:avLst/>
          </a:prstGeom>
        </p:spPr>
      </p:pic>
      <p:pic>
        <p:nvPicPr>
          <p:cNvPr id="68" name="Graphic 67" descr="Lock with solid fill">
            <a:extLst>
              <a:ext uri="{FF2B5EF4-FFF2-40B4-BE49-F238E27FC236}">
                <a16:creationId xmlns:a16="http://schemas.microsoft.com/office/drawing/2014/main" id="{7BAD0EB1-8564-45D8-33DD-21BAA93F68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69987" y="4389161"/>
            <a:ext cx="278522" cy="278522"/>
          </a:xfrm>
          <a:prstGeom prst="rect">
            <a:avLst/>
          </a:prstGeom>
        </p:spPr>
      </p:pic>
      <p:pic>
        <p:nvPicPr>
          <p:cNvPr id="69" name="Graphic 68" descr="Lock with solid fill">
            <a:extLst>
              <a:ext uri="{FF2B5EF4-FFF2-40B4-BE49-F238E27FC236}">
                <a16:creationId xmlns:a16="http://schemas.microsoft.com/office/drawing/2014/main" id="{46351B90-03AE-78B5-7F71-F089CAF3D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86929" y="4528422"/>
            <a:ext cx="278522" cy="278522"/>
          </a:xfrm>
          <a:prstGeom prst="rect">
            <a:avLst/>
          </a:prstGeom>
        </p:spPr>
      </p:pic>
      <p:pic>
        <p:nvPicPr>
          <p:cNvPr id="70" name="Graphic 69" descr="Lock with solid fill">
            <a:extLst>
              <a:ext uri="{FF2B5EF4-FFF2-40B4-BE49-F238E27FC236}">
                <a16:creationId xmlns:a16="http://schemas.microsoft.com/office/drawing/2014/main" id="{4A3EEFDC-044B-6E5F-1D1C-13089EF854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81810" y="5315398"/>
            <a:ext cx="278522" cy="278522"/>
          </a:xfrm>
          <a:prstGeom prst="rect">
            <a:avLst/>
          </a:prstGeom>
        </p:spPr>
      </p:pic>
      <p:pic>
        <p:nvPicPr>
          <p:cNvPr id="71" name="Graphic 70" descr="Lock with solid fill">
            <a:extLst>
              <a:ext uri="{FF2B5EF4-FFF2-40B4-BE49-F238E27FC236}">
                <a16:creationId xmlns:a16="http://schemas.microsoft.com/office/drawing/2014/main" id="{269E4249-191D-2FEF-4AAB-CB73A9A7B0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3954" y="4531246"/>
            <a:ext cx="278522" cy="278522"/>
          </a:xfrm>
          <a:prstGeom prst="rect">
            <a:avLst/>
          </a:prstGeom>
        </p:spPr>
      </p:pic>
      <p:pic>
        <p:nvPicPr>
          <p:cNvPr id="73" name="Graphic 72" descr="Repeat with solid fill">
            <a:extLst>
              <a:ext uri="{FF2B5EF4-FFF2-40B4-BE49-F238E27FC236}">
                <a16:creationId xmlns:a16="http://schemas.microsoft.com/office/drawing/2014/main" id="{F4758758-C215-635B-4C87-8E87B40B12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7118" y="5201814"/>
            <a:ext cx="220737" cy="220737"/>
          </a:xfrm>
          <a:prstGeom prst="rect">
            <a:avLst/>
          </a:prstGeom>
        </p:spPr>
      </p:pic>
      <p:pic>
        <p:nvPicPr>
          <p:cNvPr id="74" name="Graphic 73" descr="Repeat with solid fill">
            <a:extLst>
              <a:ext uri="{FF2B5EF4-FFF2-40B4-BE49-F238E27FC236}">
                <a16:creationId xmlns:a16="http://schemas.microsoft.com/office/drawing/2014/main" id="{C49CA2A3-F73B-3AFE-0B05-D3CAA259A9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37837" y="4445697"/>
            <a:ext cx="220737" cy="220737"/>
          </a:xfrm>
          <a:prstGeom prst="rect">
            <a:avLst/>
          </a:prstGeom>
        </p:spPr>
      </p:pic>
      <p:pic>
        <p:nvPicPr>
          <p:cNvPr id="75" name="Graphic 74" descr="Repeat with solid fill">
            <a:extLst>
              <a:ext uri="{FF2B5EF4-FFF2-40B4-BE49-F238E27FC236}">
                <a16:creationId xmlns:a16="http://schemas.microsoft.com/office/drawing/2014/main" id="{96337C6D-663A-1B6B-649F-29FFF94D2A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37837" y="5160878"/>
            <a:ext cx="220737" cy="220737"/>
          </a:xfrm>
          <a:prstGeom prst="rect">
            <a:avLst/>
          </a:prstGeom>
        </p:spPr>
      </p:pic>
      <p:pic>
        <p:nvPicPr>
          <p:cNvPr id="76" name="Graphic 75" descr="Repeat with solid fill">
            <a:extLst>
              <a:ext uri="{FF2B5EF4-FFF2-40B4-BE49-F238E27FC236}">
                <a16:creationId xmlns:a16="http://schemas.microsoft.com/office/drawing/2014/main" id="{B54563F4-D106-2819-3038-8C9DC406A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2846" y="5322214"/>
            <a:ext cx="220737" cy="220737"/>
          </a:xfrm>
          <a:prstGeom prst="rect">
            <a:avLst/>
          </a:prstGeom>
        </p:spPr>
      </p:pic>
      <p:sp>
        <p:nvSpPr>
          <p:cNvPr id="77" name="Rectangle 76">
            <a:extLst>
              <a:ext uri="{FF2B5EF4-FFF2-40B4-BE49-F238E27FC236}">
                <a16:creationId xmlns:a16="http://schemas.microsoft.com/office/drawing/2014/main" id="{C51735A8-31C5-C93B-56AE-01EC2BC2C379}"/>
              </a:ext>
            </a:extLst>
          </p:cNvPr>
          <p:cNvSpPr/>
          <p:nvPr/>
        </p:nvSpPr>
        <p:spPr bwMode="auto">
          <a:xfrm>
            <a:off x="2835080" y="4291473"/>
            <a:ext cx="712796" cy="921747"/>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114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500"/>
                                        <p:tgtEl>
                                          <p:spTgt spid="53"/>
                                        </p:tgtEl>
                                      </p:cBhvr>
                                    </p:animEffect>
                                  </p:childTnLst>
                                </p:cTn>
                              </p:par>
                              <p:par>
                                <p:cTn id="86" presetID="10" presetClass="entr" presetSubtype="0" fill="hold"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500"/>
                                        <p:tgtEl>
                                          <p:spTgt spid="64"/>
                                        </p:tgtEl>
                                      </p:cBhvr>
                                    </p:animEffect>
                                  </p:childTnLst>
                                </p:cTn>
                              </p:par>
                              <p:par>
                                <p:cTn id="89" presetID="10" presetClass="entr" presetSubtype="0" fill="hold" nodeType="with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fade">
                                      <p:cBhvr>
                                        <p:cTn id="91" dur="500"/>
                                        <p:tgtEl>
                                          <p:spTgt spid="66"/>
                                        </p:tgtEl>
                                      </p:cBhvr>
                                    </p:animEffect>
                                  </p:childTnLst>
                                </p:cTn>
                              </p:par>
                              <p:par>
                                <p:cTn id="92" presetID="10" presetClass="entr" presetSubtype="0" fill="hold"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500"/>
                                        <p:tgtEl>
                                          <p:spTgt spid="67"/>
                                        </p:tgtEl>
                                      </p:cBhvr>
                                    </p:animEffect>
                                  </p:childTnLst>
                                </p:cTn>
                              </p:par>
                              <p:par>
                                <p:cTn id="95" presetID="10"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par>
                                <p:cTn id="98" presetID="10" presetClass="entr" presetSubtype="0" fill="hold" nodeType="with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fade">
                                      <p:cBhvr>
                                        <p:cTn id="100" dur="500"/>
                                        <p:tgtEl>
                                          <p:spTgt spid="69"/>
                                        </p:tgtEl>
                                      </p:cBhvr>
                                    </p:animEffect>
                                  </p:childTnLst>
                                </p:cTn>
                              </p:par>
                              <p:par>
                                <p:cTn id="101" presetID="10" presetClass="entr" presetSubtype="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fade">
                                      <p:cBhvr>
                                        <p:cTn id="103" dur="500"/>
                                        <p:tgtEl>
                                          <p:spTgt spid="70"/>
                                        </p:tgtEl>
                                      </p:cBhvr>
                                    </p:animEffect>
                                  </p:childTnLst>
                                </p:cTn>
                              </p:par>
                              <p:par>
                                <p:cTn id="104" presetID="10" presetClass="entr" presetSubtype="0" fill="hold" nodeType="withEffect">
                                  <p:stCondLst>
                                    <p:cond delay="0"/>
                                  </p:stCondLst>
                                  <p:childTnLst>
                                    <p:set>
                                      <p:cBhvr>
                                        <p:cTn id="105" dur="1" fill="hold">
                                          <p:stCondLst>
                                            <p:cond delay="0"/>
                                          </p:stCondLst>
                                        </p:cTn>
                                        <p:tgtEl>
                                          <p:spTgt spid="71"/>
                                        </p:tgtEl>
                                        <p:attrNameLst>
                                          <p:attrName>style.visibility</p:attrName>
                                        </p:attrNameLst>
                                      </p:cBhvr>
                                      <p:to>
                                        <p:strVal val="visible"/>
                                      </p:to>
                                    </p:set>
                                    <p:animEffect transition="in" filter="fade">
                                      <p:cBhvr>
                                        <p:cTn id="106" dur="500"/>
                                        <p:tgtEl>
                                          <p:spTgt spid="71"/>
                                        </p:tgtEl>
                                      </p:cBhvr>
                                    </p:animEffect>
                                  </p:childTnLst>
                                </p:cTn>
                              </p:par>
                              <p:par>
                                <p:cTn id="107" presetID="10" presetClass="entr" presetSubtype="0" fill="hold" nodeType="withEffect">
                                  <p:stCondLst>
                                    <p:cond delay="0"/>
                                  </p:stCondLst>
                                  <p:childTnLst>
                                    <p:set>
                                      <p:cBhvr>
                                        <p:cTn id="108" dur="1" fill="hold">
                                          <p:stCondLst>
                                            <p:cond delay="0"/>
                                          </p:stCondLst>
                                        </p:cTn>
                                        <p:tgtEl>
                                          <p:spTgt spid="73"/>
                                        </p:tgtEl>
                                        <p:attrNameLst>
                                          <p:attrName>style.visibility</p:attrName>
                                        </p:attrNameLst>
                                      </p:cBhvr>
                                      <p:to>
                                        <p:strVal val="visible"/>
                                      </p:to>
                                    </p:set>
                                    <p:animEffect transition="in" filter="fade">
                                      <p:cBhvr>
                                        <p:cTn id="109" dur="500"/>
                                        <p:tgtEl>
                                          <p:spTgt spid="73"/>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par>
                                <p:cTn id="113" presetID="10" presetClass="entr" presetSubtype="0" fill="hold" nodeType="with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fade">
                                      <p:cBhvr>
                                        <p:cTn id="115" dur="500"/>
                                        <p:tgtEl>
                                          <p:spTgt spid="75"/>
                                        </p:tgtEl>
                                      </p:cBhvr>
                                    </p:animEffect>
                                  </p:childTnLst>
                                </p:cTn>
                              </p:par>
                              <p:par>
                                <p:cTn id="116" presetID="10" presetClass="entr" presetSubtype="0" fill="hold" nodeType="withEffect">
                                  <p:stCondLst>
                                    <p:cond delay="0"/>
                                  </p:stCondLst>
                                  <p:childTnLst>
                                    <p:set>
                                      <p:cBhvr>
                                        <p:cTn id="117" dur="1" fill="hold">
                                          <p:stCondLst>
                                            <p:cond delay="0"/>
                                          </p:stCondLst>
                                        </p:cTn>
                                        <p:tgtEl>
                                          <p:spTgt spid="76"/>
                                        </p:tgtEl>
                                        <p:attrNameLst>
                                          <p:attrName>style.visibility</p:attrName>
                                        </p:attrNameLst>
                                      </p:cBhvr>
                                      <p:to>
                                        <p:strVal val="visible"/>
                                      </p:to>
                                    </p:set>
                                    <p:animEffect transition="in" filter="fade">
                                      <p:cBhvr>
                                        <p:cTn id="118" dur="500"/>
                                        <p:tgtEl>
                                          <p:spTgt spid="76"/>
                                        </p:tgtEl>
                                      </p:cBhvr>
                                    </p:animEffect>
                                  </p:childTnLst>
                                </p:cTn>
                              </p:par>
                              <p:par>
                                <p:cTn id="119" presetID="10" presetClass="entr" presetSubtype="0" fill="hold" nodeType="withEffect">
                                  <p:stCondLst>
                                    <p:cond delay="0"/>
                                  </p:stCondLst>
                                  <p:childTnLst>
                                    <p:set>
                                      <p:cBhvr>
                                        <p:cTn id="120" dur="1" fill="hold">
                                          <p:stCondLst>
                                            <p:cond delay="0"/>
                                          </p:stCondLst>
                                        </p:cTn>
                                        <p:tgtEl>
                                          <p:spTgt spid="8"/>
                                        </p:tgtEl>
                                        <p:attrNameLst>
                                          <p:attrName>style.visibility</p:attrName>
                                        </p:attrNameLst>
                                      </p:cBhvr>
                                      <p:to>
                                        <p:strVal val="visible"/>
                                      </p:to>
                                    </p:set>
                                    <p:animEffect transition="in" filter="fade">
                                      <p:cBhvr>
                                        <p:cTn id="121" dur="500"/>
                                        <p:tgtEl>
                                          <p:spTgt spid="8"/>
                                        </p:tgtEl>
                                      </p:cBhvr>
                                    </p:animEffect>
                                  </p:childTnLst>
                                </p:cTn>
                              </p:par>
                              <p:par>
                                <p:cTn id="122" presetID="10" presetClass="entr" presetSubtype="0" fill="hold" nodeType="withEffect">
                                  <p:stCondLst>
                                    <p:cond delay="0"/>
                                  </p:stCondLst>
                                  <p:childTnLst>
                                    <p:set>
                                      <p:cBhvr>
                                        <p:cTn id="123" dur="1" fill="hold">
                                          <p:stCondLst>
                                            <p:cond delay="0"/>
                                          </p:stCondLst>
                                        </p:cTn>
                                        <p:tgtEl>
                                          <p:spTgt spid="7"/>
                                        </p:tgtEl>
                                        <p:attrNameLst>
                                          <p:attrName>style.visibility</p:attrName>
                                        </p:attrNameLst>
                                      </p:cBhvr>
                                      <p:to>
                                        <p:strVal val="visible"/>
                                      </p:to>
                                    </p:set>
                                    <p:animEffect transition="in" filter="fade">
                                      <p:cBhvr>
                                        <p:cTn id="124" dur="500"/>
                                        <p:tgtEl>
                                          <p:spTgt spid="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7"/>
                                        </p:tgtEl>
                                        <p:attrNameLst>
                                          <p:attrName>style.visibility</p:attrName>
                                        </p:attrNameLst>
                                      </p:cBhvr>
                                      <p:to>
                                        <p:strVal val="visible"/>
                                      </p:to>
                                    </p:set>
                                    <p:animEffect transition="in" filter="fade">
                                      <p:cBhvr>
                                        <p:cTn id="12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4" grpId="0" animBg="1"/>
      <p:bldP spid="25" grpId="0" animBg="1"/>
      <p:bldP spid="26" grpId="0" animBg="1"/>
      <p:bldP spid="27" grpId="0" animBg="1"/>
      <p:bldP spid="30" grpId="0" animBg="1"/>
      <p:bldP spid="31" grpId="0" animBg="1"/>
      <p:bldP spid="33" grpId="0" animBg="1"/>
      <p:bldP spid="34" grpId="0" animBg="1"/>
      <p:bldP spid="35" grpId="0" animBg="1"/>
      <p:bldP spid="36" grpId="0" animBg="1"/>
      <p:bldP spid="37" grpId="0" animBg="1"/>
      <p:bldP spid="38" grpId="0" animBg="1"/>
      <p:bldP spid="39" grpId="0" animBg="1"/>
      <p:bldP spid="48" grpId="0"/>
      <p:bldP spid="50" grpId="0"/>
      <p:bldP spid="51" grpId="0"/>
      <p:bldP spid="52" grpId="0"/>
      <p:bldP spid="53" grpId="0"/>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4DDE-C418-FC4C-DDC8-3C2B188746B9}"/>
              </a:ext>
            </a:extLst>
          </p:cNvPr>
          <p:cNvSpPr>
            <a:spLocks noGrp="1"/>
          </p:cNvSpPr>
          <p:nvPr>
            <p:ph type="title"/>
          </p:nvPr>
        </p:nvSpPr>
        <p:spPr/>
        <p:txBody>
          <a:bodyPr>
            <a:normAutofit/>
          </a:bodyPr>
          <a:lstStyle/>
          <a:p>
            <a:r>
              <a:rPr lang="en-US" sz="3600" dirty="0"/>
              <a:t>Selection Granularity </a:t>
            </a:r>
            <a:r>
              <a:rPr lang="en-US" sz="3600" dirty="0">
                <a:sym typeface="Wingdings" panose="05000000000000000000" pitchFamily="2" charset="2"/>
              </a:rPr>
              <a:t>– Tensor Level</a:t>
            </a:r>
            <a:endParaRPr lang="en-US" sz="3600" dirty="0"/>
          </a:p>
        </p:txBody>
      </p:sp>
      <p:sp>
        <p:nvSpPr>
          <p:cNvPr id="5" name="Rectangle: Rounded Corners 4">
            <a:extLst>
              <a:ext uri="{FF2B5EF4-FFF2-40B4-BE49-F238E27FC236}">
                <a16:creationId xmlns:a16="http://schemas.microsoft.com/office/drawing/2014/main" id="{BC90C87D-B45B-A274-D467-B4A47744A198}"/>
              </a:ext>
            </a:extLst>
          </p:cNvPr>
          <p:cNvSpPr/>
          <p:nvPr/>
        </p:nvSpPr>
        <p:spPr>
          <a:xfrm>
            <a:off x="6760421" y="1932347"/>
            <a:ext cx="2071974" cy="2540469"/>
          </a:xfrm>
          <a:prstGeom prst="roundRect">
            <a:avLst>
              <a:gd name="adj" fmla="val 22145"/>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C837C3A9-29B9-9379-21EF-42A2200AFC56}"/>
              </a:ext>
            </a:extLst>
          </p:cNvPr>
          <p:cNvSpPr/>
          <p:nvPr/>
        </p:nvSpPr>
        <p:spPr>
          <a:xfrm>
            <a:off x="2433252" y="1932348"/>
            <a:ext cx="2074816" cy="2540469"/>
          </a:xfrm>
          <a:prstGeom prst="roundRect">
            <a:avLst>
              <a:gd name="adj" fmla="val 22145"/>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0C780710-0AEF-F6F1-24EC-9D3EFBB0A751}"/>
              </a:ext>
            </a:extLst>
          </p:cNvPr>
          <p:cNvSpPr/>
          <p:nvPr/>
        </p:nvSpPr>
        <p:spPr>
          <a:xfrm>
            <a:off x="4596837" y="1932348"/>
            <a:ext cx="2071974" cy="2540469"/>
          </a:xfrm>
          <a:prstGeom prst="roundRect">
            <a:avLst>
              <a:gd name="adj" fmla="val 22145"/>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BFA4CC52-0F3F-FFF4-8A77-B645D31D6210}"/>
              </a:ext>
            </a:extLst>
          </p:cNvPr>
          <p:cNvCxnSpPr>
            <a:cxnSpLocks/>
          </p:cNvCxnSpPr>
          <p:nvPr/>
        </p:nvCxnSpPr>
        <p:spPr>
          <a:xfrm>
            <a:off x="2113157" y="3533242"/>
            <a:ext cx="773863" cy="0"/>
          </a:xfrm>
          <a:prstGeom prst="straightConnector1">
            <a:avLst/>
          </a:prstGeom>
          <a:noFill/>
          <a:ln w="57150" cap="flat" cmpd="sng" algn="ctr">
            <a:solidFill>
              <a:sysClr val="windowText" lastClr="000000"/>
            </a:solidFill>
            <a:prstDash val="solid"/>
            <a:miter lim="800000"/>
            <a:tailEnd type="triangle"/>
          </a:ln>
          <a:effectLst/>
        </p:spPr>
      </p:cxnSp>
      <p:sp>
        <p:nvSpPr>
          <p:cNvPr id="9" name="Rectangle 8">
            <a:extLst>
              <a:ext uri="{FF2B5EF4-FFF2-40B4-BE49-F238E27FC236}">
                <a16:creationId xmlns:a16="http://schemas.microsoft.com/office/drawing/2014/main" id="{E40DE2E3-6943-8A6F-B3D9-63A1314AE3A0}"/>
              </a:ext>
            </a:extLst>
          </p:cNvPr>
          <p:cNvSpPr/>
          <p:nvPr/>
        </p:nvSpPr>
        <p:spPr>
          <a:xfrm>
            <a:off x="2803573" y="2215777"/>
            <a:ext cx="525406" cy="52540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9">
            <a:extLst>
              <a:ext uri="{FF2B5EF4-FFF2-40B4-BE49-F238E27FC236}">
                <a16:creationId xmlns:a16="http://schemas.microsoft.com/office/drawing/2014/main" id="{6D4867C7-024C-9D56-DB3F-4841BF166637}"/>
              </a:ext>
            </a:extLst>
          </p:cNvPr>
          <p:cNvCxnSpPr>
            <a:cxnSpLocks/>
          </p:cNvCxnSpPr>
          <p:nvPr/>
        </p:nvCxnSpPr>
        <p:spPr>
          <a:xfrm>
            <a:off x="3245534" y="3533241"/>
            <a:ext cx="511538" cy="0"/>
          </a:xfrm>
          <a:prstGeom prst="straightConnector1">
            <a:avLst/>
          </a:prstGeom>
          <a:noFill/>
          <a:ln w="57150" cap="flat" cmpd="sng" algn="ctr">
            <a:solidFill>
              <a:sysClr val="windowText" lastClr="000000"/>
            </a:solidFill>
            <a:prstDash val="solid"/>
            <a:miter lim="800000"/>
            <a:tailEnd type="triangle"/>
          </a:ln>
          <a:effectLst/>
        </p:spPr>
      </p:cxnSp>
      <p:sp>
        <p:nvSpPr>
          <p:cNvPr id="11" name="Rectangle 10">
            <a:extLst>
              <a:ext uri="{FF2B5EF4-FFF2-40B4-BE49-F238E27FC236}">
                <a16:creationId xmlns:a16="http://schemas.microsoft.com/office/drawing/2014/main" id="{CEA6E753-F550-42D2-EA94-49BD9B9E199B}"/>
              </a:ext>
            </a:extLst>
          </p:cNvPr>
          <p:cNvSpPr/>
          <p:nvPr/>
        </p:nvSpPr>
        <p:spPr>
          <a:xfrm>
            <a:off x="3584558" y="4125592"/>
            <a:ext cx="703538" cy="13432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B8F7AFDD-1385-A30F-6C86-CE5268063108}"/>
              </a:ext>
            </a:extLst>
          </p:cNvPr>
          <p:cNvCxnSpPr>
            <a:cxnSpLocks/>
          </p:cNvCxnSpPr>
          <p:nvPr/>
        </p:nvCxnSpPr>
        <p:spPr>
          <a:xfrm>
            <a:off x="3066276" y="2741183"/>
            <a:ext cx="0" cy="628457"/>
          </a:xfrm>
          <a:prstGeom prst="straightConnector1">
            <a:avLst/>
          </a:prstGeom>
          <a:noFill/>
          <a:ln w="5715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AE8857D9-5D71-8DB1-EE8F-4BF6D3CC6E1C}"/>
              </a:ext>
            </a:extLst>
          </p:cNvPr>
          <p:cNvCxnSpPr>
            <a:cxnSpLocks/>
          </p:cNvCxnSpPr>
          <p:nvPr/>
        </p:nvCxnSpPr>
        <p:spPr>
          <a:xfrm flipV="1">
            <a:off x="3936326" y="3720060"/>
            <a:ext cx="0" cy="405532"/>
          </a:xfrm>
          <a:prstGeom prst="straightConnector1">
            <a:avLst/>
          </a:prstGeom>
          <a:noFill/>
          <a:ln w="5715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DEDB033C-FEC8-D647-F44A-D02859AED0A7}"/>
              </a:ext>
            </a:extLst>
          </p:cNvPr>
          <p:cNvCxnSpPr>
            <a:cxnSpLocks/>
          </p:cNvCxnSpPr>
          <p:nvPr/>
        </p:nvCxnSpPr>
        <p:spPr>
          <a:xfrm>
            <a:off x="4108841" y="3533242"/>
            <a:ext cx="808840" cy="0"/>
          </a:xfrm>
          <a:prstGeom prst="straightConnector1">
            <a:avLst/>
          </a:prstGeom>
          <a:noFill/>
          <a:ln w="57150" cap="flat" cmpd="sng" algn="ctr">
            <a:solidFill>
              <a:sysClr val="windowText" lastClr="000000"/>
            </a:solidFill>
            <a:prstDash val="solid"/>
            <a:miter lim="800000"/>
            <a:tailEnd type="triangle"/>
          </a:ln>
          <a:effectLst/>
        </p:spPr>
      </p:cxnSp>
      <p:sp>
        <p:nvSpPr>
          <p:cNvPr id="15" name="Rectangle 14">
            <a:extLst>
              <a:ext uri="{FF2B5EF4-FFF2-40B4-BE49-F238E27FC236}">
                <a16:creationId xmlns:a16="http://schemas.microsoft.com/office/drawing/2014/main" id="{DCB83420-F23B-CE37-338C-620E78561EAC}"/>
              </a:ext>
            </a:extLst>
          </p:cNvPr>
          <p:cNvSpPr/>
          <p:nvPr/>
        </p:nvSpPr>
        <p:spPr>
          <a:xfrm>
            <a:off x="4834234" y="2215777"/>
            <a:ext cx="525406" cy="52540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519ADBF0-4EE2-F47B-6AE6-77B6080AF84C}"/>
              </a:ext>
            </a:extLst>
          </p:cNvPr>
          <p:cNvCxnSpPr>
            <a:cxnSpLocks/>
          </p:cNvCxnSpPr>
          <p:nvPr/>
        </p:nvCxnSpPr>
        <p:spPr>
          <a:xfrm>
            <a:off x="5276195" y="3533241"/>
            <a:ext cx="511538" cy="0"/>
          </a:xfrm>
          <a:prstGeom prst="straightConnector1">
            <a:avLst/>
          </a:prstGeom>
          <a:noFill/>
          <a:ln w="57150" cap="flat" cmpd="sng" algn="ctr">
            <a:solidFill>
              <a:sysClr val="windowText" lastClr="000000"/>
            </a:solidFill>
            <a:prstDash val="solid"/>
            <a:miter lim="800000"/>
            <a:tailEnd type="triangle"/>
          </a:ln>
          <a:effectLst/>
        </p:spPr>
      </p:cxnSp>
      <p:sp>
        <p:nvSpPr>
          <p:cNvPr id="17" name="Rectangle 16">
            <a:extLst>
              <a:ext uri="{FF2B5EF4-FFF2-40B4-BE49-F238E27FC236}">
                <a16:creationId xmlns:a16="http://schemas.microsoft.com/office/drawing/2014/main" id="{62B5DF4C-54A1-83CC-B8C1-A8B67E6D4F4B}"/>
              </a:ext>
            </a:extLst>
          </p:cNvPr>
          <p:cNvSpPr/>
          <p:nvPr/>
        </p:nvSpPr>
        <p:spPr>
          <a:xfrm>
            <a:off x="5615219" y="4125592"/>
            <a:ext cx="703538" cy="13432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8B31515F-4955-302C-4E7A-7210AEA06F3C}"/>
              </a:ext>
            </a:extLst>
          </p:cNvPr>
          <p:cNvCxnSpPr>
            <a:cxnSpLocks/>
          </p:cNvCxnSpPr>
          <p:nvPr/>
        </p:nvCxnSpPr>
        <p:spPr>
          <a:xfrm>
            <a:off x="5096937" y="2741183"/>
            <a:ext cx="0" cy="628457"/>
          </a:xfrm>
          <a:prstGeom prst="straightConnector1">
            <a:avLst/>
          </a:prstGeom>
          <a:noFill/>
          <a:ln w="5715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34DDC8D0-AA93-3735-110D-3DBE6EA246FF}"/>
              </a:ext>
            </a:extLst>
          </p:cNvPr>
          <p:cNvCxnSpPr>
            <a:cxnSpLocks/>
          </p:cNvCxnSpPr>
          <p:nvPr/>
        </p:nvCxnSpPr>
        <p:spPr>
          <a:xfrm flipV="1">
            <a:off x="5966988" y="3720060"/>
            <a:ext cx="0" cy="405532"/>
          </a:xfrm>
          <a:prstGeom prst="straightConnector1">
            <a:avLst/>
          </a:prstGeom>
          <a:noFill/>
          <a:ln w="5715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FA7AB4E7-A985-F07F-6F78-CEA86048DB17}"/>
              </a:ext>
            </a:extLst>
          </p:cNvPr>
          <p:cNvCxnSpPr>
            <a:cxnSpLocks/>
          </p:cNvCxnSpPr>
          <p:nvPr/>
        </p:nvCxnSpPr>
        <p:spPr>
          <a:xfrm>
            <a:off x="6163359" y="3533242"/>
            <a:ext cx="808840" cy="0"/>
          </a:xfrm>
          <a:prstGeom prst="straightConnector1">
            <a:avLst/>
          </a:prstGeom>
          <a:noFill/>
          <a:ln w="57150" cap="flat" cmpd="sng" algn="ctr">
            <a:solidFill>
              <a:sysClr val="windowText" lastClr="000000"/>
            </a:solidFill>
            <a:prstDash val="solid"/>
            <a:miter lim="800000"/>
            <a:tailEnd type="triangle"/>
          </a:ln>
          <a:effectLst/>
        </p:spPr>
      </p:cxnSp>
      <p:sp>
        <p:nvSpPr>
          <p:cNvPr id="21" name="Rectangle 20">
            <a:extLst>
              <a:ext uri="{FF2B5EF4-FFF2-40B4-BE49-F238E27FC236}">
                <a16:creationId xmlns:a16="http://schemas.microsoft.com/office/drawing/2014/main" id="{891ADF71-8EE6-1245-7376-0A488D7B3C2E}"/>
              </a:ext>
            </a:extLst>
          </p:cNvPr>
          <p:cNvSpPr/>
          <p:nvPr/>
        </p:nvSpPr>
        <p:spPr>
          <a:xfrm>
            <a:off x="6888752" y="2215777"/>
            <a:ext cx="525406" cy="52540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CA672FBF-7C16-E9BC-B569-5EAE1804F23D}"/>
              </a:ext>
            </a:extLst>
          </p:cNvPr>
          <p:cNvCxnSpPr>
            <a:cxnSpLocks/>
          </p:cNvCxnSpPr>
          <p:nvPr/>
        </p:nvCxnSpPr>
        <p:spPr>
          <a:xfrm>
            <a:off x="7330714" y="3533241"/>
            <a:ext cx="511538" cy="0"/>
          </a:xfrm>
          <a:prstGeom prst="straightConnector1">
            <a:avLst/>
          </a:prstGeom>
          <a:noFill/>
          <a:ln w="57150" cap="flat" cmpd="sng" algn="ctr">
            <a:solidFill>
              <a:sysClr val="windowText" lastClr="000000"/>
            </a:solidFill>
            <a:prstDash val="solid"/>
            <a:miter lim="800000"/>
            <a:tailEnd type="triangle"/>
          </a:ln>
          <a:effectLst/>
        </p:spPr>
      </p:cxnSp>
      <p:sp>
        <p:nvSpPr>
          <p:cNvPr id="23" name="Rectangle 22">
            <a:extLst>
              <a:ext uri="{FF2B5EF4-FFF2-40B4-BE49-F238E27FC236}">
                <a16:creationId xmlns:a16="http://schemas.microsoft.com/office/drawing/2014/main" id="{63CDEB6B-670A-92CC-514F-515B51E56C30}"/>
              </a:ext>
            </a:extLst>
          </p:cNvPr>
          <p:cNvSpPr/>
          <p:nvPr/>
        </p:nvSpPr>
        <p:spPr>
          <a:xfrm>
            <a:off x="7669737" y="4125592"/>
            <a:ext cx="703538" cy="134326"/>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87C7670B-62B7-7476-459F-4AE682279AC9}"/>
              </a:ext>
            </a:extLst>
          </p:cNvPr>
          <p:cNvCxnSpPr>
            <a:cxnSpLocks/>
          </p:cNvCxnSpPr>
          <p:nvPr/>
        </p:nvCxnSpPr>
        <p:spPr>
          <a:xfrm>
            <a:off x="7151455" y="2741183"/>
            <a:ext cx="0" cy="628457"/>
          </a:xfrm>
          <a:prstGeom prst="straightConnector1">
            <a:avLst/>
          </a:prstGeom>
          <a:noFill/>
          <a:ln w="5715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C260F5C5-4CEB-926D-CC69-83A7F9A9E1B0}"/>
              </a:ext>
            </a:extLst>
          </p:cNvPr>
          <p:cNvCxnSpPr>
            <a:cxnSpLocks/>
          </p:cNvCxnSpPr>
          <p:nvPr/>
        </p:nvCxnSpPr>
        <p:spPr>
          <a:xfrm flipV="1">
            <a:off x="8021506" y="3720060"/>
            <a:ext cx="0" cy="405532"/>
          </a:xfrm>
          <a:prstGeom prst="straightConnector1">
            <a:avLst/>
          </a:prstGeom>
          <a:noFill/>
          <a:ln w="5715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6EF8FC49-C6AB-B318-2017-2BF7AF45541B}"/>
              </a:ext>
            </a:extLst>
          </p:cNvPr>
          <p:cNvCxnSpPr>
            <a:cxnSpLocks/>
          </p:cNvCxnSpPr>
          <p:nvPr/>
        </p:nvCxnSpPr>
        <p:spPr>
          <a:xfrm>
            <a:off x="8198555" y="3533241"/>
            <a:ext cx="971197" cy="0"/>
          </a:xfrm>
          <a:prstGeom prst="straightConnector1">
            <a:avLst/>
          </a:prstGeom>
          <a:noFill/>
          <a:ln w="57150" cap="flat" cmpd="sng" algn="ctr">
            <a:solidFill>
              <a:sysClr val="windowText" lastClr="000000"/>
            </a:solidFill>
            <a:prstDash val="solid"/>
            <a:miter lim="800000"/>
            <a:tailEnd type="triangle"/>
          </a:ln>
          <a:effectLst/>
        </p:spPr>
      </p:cxnSp>
      <p:sp>
        <p:nvSpPr>
          <p:cNvPr id="27" name="Rectangle: Rounded Corners 26">
            <a:extLst>
              <a:ext uri="{FF2B5EF4-FFF2-40B4-BE49-F238E27FC236}">
                <a16:creationId xmlns:a16="http://schemas.microsoft.com/office/drawing/2014/main" id="{EA8AD909-F65F-41DF-8CDC-2443FB30CD7E}"/>
              </a:ext>
            </a:extLst>
          </p:cNvPr>
          <p:cNvSpPr/>
          <p:nvPr/>
        </p:nvSpPr>
        <p:spPr>
          <a:xfrm>
            <a:off x="2594278" y="2018151"/>
            <a:ext cx="917955" cy="921812"/>
          </a:xfrm>
          <a:prstGeom prst="roundRect">
            <a:avLst/>
          </a:prstGeom>
          <a:no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D6084D57-6EA2-9DFE-3555-6310E24C6E4E}"/>
              </a:ext>
            </a:extLst>
          </p:cNvPr>
          <p:cNvSpPr/>
          <p:nvPr/>
        </p:nvSpPr>
        <p:spPr>
          <a:xfrm>
            <a:off x="5508010" y="3947494"/>
            <a:ext cx="917955" cy="480936"/>
          </a:xfrm>
          <a:prstGeom prst="roundRect">
            <a:avLst/>
          </a:prstGeom>
          <a:no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37275C02-0E4F-7B13-3333-D379338CBBDD}"/>
              </a:ext>
            </a:extLst>
          </p:cNvPr>
          <p:cNvSpPr/>
          <p:nvPr/>
        </p:nvSpPr>
        <p:spPr>
          <a:xfrm>
            <a:off x="7562528" y="3947494"/>
            <a:ext cx="917955" cy="480936"/>
          </a:xfrm>
          <a:prstGeom prst="roundRect">
            <a:avLst/>
          </a:prstGeom>
          <a:no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66D5679-88D3-EDDF-9C16-6A5876C40DD1}"/>
              </a:ext>
            </a:extLst>
          </p:cNvPr>
          <p:cNvSpPr/>
          <p:nvPr/>
        </p:nvSpPr>
        <p:spPr>
          <a:xfrm>
            <a:off x="2905063" y="230275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A6403C9-2FFF-BB6A-01DD-1877D40D34A3}"/>
              </a:ext>
            </a:extLst>
          </p:cNvPr>
          <p:cNvSpPr/>
          <p:nvPr/>
        </p:nvSpPr>
        <p:spPr>
          <a:xfrm>
            <a:off x="3023531" y="241924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968F1B96-57BD-4FAD-2B4A-8D48512B9CF6}"/>
              </a:ext>
            </a:extLst>
          </p:cNvPr>
          <p:cNvSpPr/>
          <p:nvPr/>
        </p:nvSpPr>
        <p:spPr>
          <a:xfrm>
            <a:off x="3141999" y="2616871"/>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28F03D0D-81E2-49B7-1858-C9A8A6F48C1C}"/>
              </a:ext>
            </a:extLst>
          </p:cNvPr>
          <p:cNvSpPr/>
          <p:nvPr/>
        </p:nvSpPr>
        <p:spPr>
          <a:xfrm>
            <a:off x="5166291" y="2361990"/>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62377DB-E72C-F91D-BD12-7DA89420979A}"/>
              </a:ext>
            </a:extLst>
          </p:cNvPr>
          <p:cNvSpPr/>
          <p:nvPr/>
        </p:nvSpPr>
        <p:spPr>
          <a:xfrm>
            <a:off x="4935724" y="2526923"/>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6041E9A7-7566-A053-5827-8896EDB60426}"/>
              </a:ext>
            </a:extLst>
          </p:cNvPr>
          <p:cNvSpPr/>
          <p:nvPr/>
        </p:nvSpPr>
        <p:spPr>
          <a:xfrm>
            <a:off x="3222004" y="230275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48C6181-FEB3-9B28-CCD5-9BB56386DD0D}"/>
              </a:ext>
            </a:extLst>
          </p:cNvPr>
          <p:cNvSpPr/>
          <p:nvPr/>
        </p:nvSpPr>
        <p:spPr>
          <a:xfrm>
            <a:off x="3757072" y="4141450"/>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6A0C777-D9A8-0B71-FD0B-5F8F097BA1E2}"/>
              </a:ext>
            </a:extLst>
          </p:cNvPr>
          <p:cNvSpPr/>
          <p:nvPr/>
        </p:nvSpPr>
        <p:spPr>
          <a:xfrm>
            <a:off x="5909487" y="413400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5AD551D2-32C5-BAA3-182C-CF4F510175CB}"/>
              </a:ext>
            </a:extLst>
          </p:cNvPr>
          <p:cNvSpPr/>
          <p:nvPr/>
        </p:nvSpPr>
        <p:spPr>
          <a:xfrm>
            <a:off x="6022326" y="413400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F1067340-3C6E-63EF-0524-FE46D25B4F76}"/>
              </a:ext>
            </a:extLst>
          </p:cNvPr>
          <p:cNvSpPr/>
          <p:nvPr/>
        </p:nvSpPr>
        <p:spPr>
          <a:xfrm>
            <a:off x="5675407" y="413400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E9B1E97-F437-4CB8-D744-6E9813E34F9F}"/>
              </a:ext>
            </a:extLst>
          </p:cNvPr>
          <p:cNvSpPr/>
          <p:nvPr/>
        </p:nvSpPr>
        <p:spPr>
          <a:xfrm>
            <a:off x="8254806" y="4141450"/>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C3229C4A-F167-86EE-0644-E431831230D4}"/>
              </a:ext>
            </a:extLst>
          </p:cNvPr>
          <p:cNvSpPr/>
          <p:nvPr/>
        </p:nvSpPr>
        <p:spPr>
          <a:xfrm>
            <a:off x="8031449" y="413400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32615237-DFA5-DCE6-3199-794914B3F895}"/>
              </a:ext>
            </a:extLst>
          </p:cNvPr>
          <p:cNvSpPr/>
          <p:nvPr/>
        </p:nvSpPr>
        <p:spPr>
          <a:xfrm>
            <a:off x="7673548" y="4128726"/>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F6B378DF-F574-2FBB-D711-ADEE57CB1064}"/>
              </a:ext>
            </a:extLst>
          </p:cNvPr>
          <p:cNvSpPr/>
          <p:nvPr/>
        </p:nvSpPr>
        <p:spPr>
          <a:xfrm>
            <a:off x="7229146" y="2526923"/>
            <a:ext cx="118468" cy="118468"/>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0" name="Graphic 49" descr="Badge Follow with solid fill">
            <a:extLst>
              <a:ext uri="{FF2B5EF4-FFF2-40B4-BE49-F238E27FC236}">
                <a16:creationId xmlns:a16="http://schemas.microsoft.com/office/drawing/2014/main" id="{10F6EA8B-61BB-5218-9C66-D3CBC5732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0000">
            <a:off x="2847326" y="3322844"/>
            <a:ext cx="420791" cy="420791"/>
          </a:xfrm>
          <a:prstGeom prst="rect">
            <a:avLst/>
          </a:prstGeom>
        </p:spPr>
      </p:pic>
      <p:pic>
        <p:nvPicPr>
          <p:cNvPr id="51" name="Graphic 50" descr="Badge Follow with solid fill">
            <a:extLst>
              <a:ext uri="{FF2B5EF4-FFF2-40B4-BE49-F238E27FC236}">
                <a16:creationId xmlns:a16="http://schemas.microsoft.com/office/drawing/2014/main" id="{6DE9A9B7-915B-1414-3FBB-110790C0F7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0000">
            <a:off x="4876851" y="3322843"/>
            <a:ext cx="420791" cy="420791"/>
          </a:xfrm>
          <a:prstGeom prst="rect">
            <a:avLst/>
          </a:prstGeom>
        </p:spPr>
      </p:pic>
      <p:pic>
        <p:nvPicPr>
          <p:cNvPr id="52" name="Graphic 51" descr="Badge Follow with solid fill">
            <a:extLst>
              <a:ext uri="{FF2B5EF4-FFF2-40B4-BE49-F238E27FC236}">
                <a16:creationId xmlns:a16="http://schemas.microsoft.com/office/drawing/2014/main" id="{42C02ED1-3A7C-E87C-1DB0-BFDB25AA24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900000">
            <a:off x="6934111" y="3322843"/>
            <a:ext cx="420791" cy="420791"/>
          </a:xfrm>
          <a:prstGeom prst="rect">
            <a:avLst/>
          </a:prstGeom>
        </p:spPr>
      </p:pic>
      <p:pic>
        <p:nvPicPr>
          <p:cNvPr id="53" name="Graphic 52" descr="Badge Follow with solid fill">
            <a:extLst>
              <a:ext uri="{FF2B5EF4-FFF2-40B4-BE49-F238E27FC236}">
                <a16:creationId xmlns:a16="http://schemas.microsoft.com/office/drawing/2014/main" id="{A2B77164-D431-9863-9F81-47214AF129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5837" y="3322843"/>
            <a:ext cx="420791" cy="420791"/>
          </a:xfrm>
          <a:prstGeom prst="rect">
            <a:avLst/>
          </a:prstGeom>
        </p:spPr>
      </p:pic>
      <p:pic>
        <p:nvPicPr>
          <p:cNvPr id="54" name="Graphic 53" descr="Badge Follow with solid fill">
            <a:extLst>
              <a:ext uri="{FF2B5EF4-FFF2-40B4-BE49-F238E27FC236}">
                <a16:creationId xmlns:a16="http://schemas.microsoft.com/office/drawing/2014/main" id="{080CB623-3FA2-EF7F-AA65-624863790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824" y="3322843"/>
            <a:ext cx="420791" cy="420791"/>
          </a:xfrm>
          <a:prstGeom prst="rect">
            <a:avLst/>
          </a:prstGeom>
        </p:spPr>
      </p:pic>
      <p:pic>
        <p:nvPicPr>
          <p:cNvPr id="55" name="Graphic 54" descr="Badge Follow with solid fill">
            <a:extLst>
              <a:ext uri="{FF2B5EF4-FFF2-40B4-BE49-F238E27FC236}">
                <a16:creationId xmlns:a16="http://schemas.microsoft.com/office/drawing/2014/main" id="{70B21C0B-6EC9-A512-F7AA-1E410DD477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03392" y="3327067"/>
            <a:ext cx="420791" cy="420791"/>
          </a:xfrm>
          <a:prstGeom prst="rect">
            <a:avLst/>
          </a:prstGeom>
        </p:spPr>
      </p:pic>
      <p:sp>
        <p:nvSpPr>
          <p:cNvPr id="56" name="Rectangle 55">
            <a:extLst>
              <a:ext uri="{FF2B5EF4-FFF2-40B4-BE49-F238E27FC236}">
                <a16:creationId xmlns:a16="http://schemas.microsoft.com/office/drawing/2014/main" id="{51468157-F054-79BF-0B44-8D454B33DEB5}"/>
              </a:ext>
            </a:extLst>
          </p:cNvPr>
          <p:cNvSpPr/>
          <p:nvPr/>
        </p:nvSpPr>
        <p:spPr>
          <a:xfrm>
            <a:off x="5384193" y="1410454"/>
            <a:ext cx="283429" cy="283429"/>
          </a:xfrm>
          <a:prstGeom prst="rect">
            <a:avLst/>
          </a:prstGeom>
          <a:solidFill>
            <a:srgbClr val="FFFF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41DEC001-173A-286B-BC28-F3C1D4BDE472}"/>
              </a:ext>
            </a:extLst>
          </p:cNvPr>
          <p:cNvSpPr txBox="1"/>
          <p:nvPr/>
        </p:nvSpPr>
        <p:spPr>
          <a:xfrm>
            <a:off x="5723649" y="1389702"/>
            <a:ext cx="1589071" cy="338554"/>
          </a:xfrm>
          <a:prstGeom prst="rect">
            <a:avLst/>
          </a:prstGeom>
          <a:noFill/>
        </p:spPr>
        <p:txBody>
          <a:bodyPr wrap="square" rtlCol="0">
            <a:spAutoFit/>
          </a:bodyPr>
          <a:lstStyle/>
          <a:p>
            <a:r>
              <a:rPr lang="en-US" sz="1600" dirty="0">
                <a:solidFill>
                  <a:prstClr val="black"/>
                </a:solidFill>
                <a:latin typeface="Arial" panose="020B0604020202020204" pitchFamily="34" charset="0"/>
                <a:cs typeface="Arial" panose="020B0604020202020204" pitchFamily="34" charset="0"/>
              </a:rPr>
              <a:t>NN weights</a:t>
            </a:r>
          </a:p>
        </p:txBody>
      </p:sp>
      <p:sp>
        <p:nvSpPr>
          <p:cNvPr id="58" name="Rectangle: Rounded Corners 57">
            <a:extLst>
              <a:ext uri="{FF2B5EF4-FFF2-40B4-BE49-F238E27FC236}">
                <a16:creationId xmlns:a16="http://schemas.microsoft.com/office/drawing/2014/main" id="{EBB2B232-98E5-849C-674A-5EAAEE820325}"/>
              </a:ext>
            </a:extLst>
          </p:cNvPr>
          <p:cNvSpPr/>
          <p:nvPr/>
        </p:nvSpPr>
        <p:spPr>
          <a:xfrm>
            <a:off x="3866116" y="1389007"/>
            <a:ext cx="283429" cy="315160"/>
          </a:xfrm>
          <a:prstGeom prst="roundRect">
            <a:avLst>
              <a:gd name="adj" fmla="val 22145"/>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AD013C46-9AB6-05C1-C06E-CECCCD6440A6}"/>
              </a:ext>
            </a:extLst>
          </p:cNvPr>
          <p:cNvSpPr txBox="1"/>
          <p:nvPr/>
        </p:nvSpPr>
        <p:spPr>
          <a:xfrm>
            <a:off x="4190340" y="1384122"/>
            <a:ext cx="1070149" cy="297852"/>
          </a:xfrm>
          <a:prstGeom prst="rect">
            <a:avLst/>
          </a:prstGeom>
          <a:noFill/>
        </p:spPr>
        <p:txBody>
          <a:bodyPr wrap="square" rtlCol="0">
            <a:spAutoFit/>
          </a:bodyPr>
          <a:lstStyle/>
          <a:p>
            <a:r>
              <a:rPr lang="en-US" sz="1600" dirty="0">
                <a:solidFill>
                  <a:prstClr val="black"/>
                </a:solidFill>
                <a:latin typeface="Arial" panose="020B0604020202020204" pitchFamily="34" charset="0"/>
                <a:cs typeface="Arial" panose="020B0604020202020204" pitchFamily="34" charset="0"/>
              </a:rPr>
              <a:t>NN layer</a:t>
            </a:r>
          </a:p>
        </p:txBody>
      </p:sp>
      <p:sp>
        <p:nvSpPr>
          <p:cNvPr id="61" name="Rectangle 60">
            <a:extLst>
              <a:ext uri="{FF2B5EF4-FFF2-40B4-BE49-F238E27FC236}">
                <a16:creationId xmlns:a16="http://schemas.microsoft.com/office/drawing/2014/main" id="{7C4E2C1F-598F-A45C-EA64-B61D6B8A413C}"/>
              </a:ext>
            </a:extLst>
          </p:cNvPr>
          <p:cNvSpPr/>
          <p:nvPr/>
        </p:nvSpPr>
        <p:spPr>
          <a:xfrm>
            <a:off x="4559978" y="1894005"/>
            <a:ext cx="2133874" cy="2644120"/>
          </a:xfrm>
          <a:prstGeom prst="rect">
            <a:avLst/>
          </a:prstGeom>
          <a:noFill/>
          <a:ln w="381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30833BA2-F169-A8DF-B494-7273260F93DD}"/>
              </a:ext>
            </a:extLst>
          </p:cNvPr>
          <p:cNvSpPr txBox="1"/>
          <p:nvPr/>
        </p:nvSpPr>
        <p:spPr>
          <a:xfrm>
            <a:off x="1412538" y="3358193"/>
            <a:ext cx="758012" cy="297852"/>
          </a:xfrm>
          <a:prstGeom prst="rect">
            <a:avLst/>
          </a:prstGeom>
          <a:noFill/>
        </p:spPr>
        <p:txBody>
          <a:bodyPr wrap="square" rtlCol="0">
            <a:spAutoFit/>
          </a:bodyPr>
          <a:lstStyle/>
          <a:p>
            <a:pPr algn="ctr"/>
            <a:r>
              <a:rPr lang="en-US" sz="1600" dirty="0">
                <a:solidFill>
                  <a:prstClr val="black"/>
                </a:solidFill>
                <a:latin typeface="Arial" panose="020B0604020202020204" pitchFamily="34" charset="0"/>
                <a:cs typeface="Arial" panose="020B0604020202020204" pitchFamily="34" charset="0"/>
              </a:rPr>
              <a:t>Input</a:t>
            </a:r>
          </a:p>
        </p:txBody>
      </p:sp>
      <p:sp>
        <p:nvSpPr>
          <p:cNvPr id="63" name="TextBox 62">
            <a:extLst>
              <a:ext uri="{FF2B5EF4-FFF2-40B4-BE49-F238E27FC236}">
                <a16:creationId xmlns:a16="http://schemas.microsoft.com/office/drawing/2014/main" id="{9439DAD6-2B6E-1425-7682-69AFA2E17002}"/>
              </a:ext>
            </a:extLst>
          </p:cNvPr>
          <p:cNvSpPr txBox="1"/>
          <p:nvPr/>
        </p:nvSpPr>
        <p:spPr>
          <a:xfrm>
            <a:off x="9136888" y="3358193"/>
            <a:ext cx="810676" cy="297852"/>
          </a:xfrm>
          <a:prstGeom prst="rect">
            <a:avLst/>
          </a:prstGeom>
          <a:noFill/>
        </p:spPr>
        <p:txBody>
          <a:bodyPr wrap="square" rtlCol="0">
            <a:spAutoFit/>
          </a:bodyPr>
          <a:lstStyle/>
          <a:p>
            <a:pPr algn="ctr"/>
            <a:r>
              <a:rPr lang="en-US" sz="1600" dirty="0">
                <a:solidFill>
                  <a:prstClr val="black"/>
                </a:solidFill>
                <a:latin typeface="Arial" panose="020B0604020202020204" pitchFamily="34" charset="0"/>
                <a:cs typeface="Arial" panose="020B0604020202020204" pitchFamily="34" charset="0"/>
              </a:rPr>
              <a:t>Output</a:t>
            </a:r>
          </a:p>
        </p:txBody>
      </p:sp>
      <p:sp>
        <p:nvSpPr>
          <p:cNvPr id="66" name="TextBox 65">
            <a:extLst>
              <a:ext uri="{FF2B5EF4-FFF2-40B4-BE49-F238E27FC236}">
                <a16:creationId xmlns:a16="http://schemas.microsoft.com/office/drawing/2014/main" id="{EFADD039-6224-170E-BA52-66A34F6DFE04}"/>
              </a:ext>
            </a:extLst>
          </p:cNvPr>
          <p:cNvSpPr txBox="1"/>
          <p:nvPr/>
        </p:nvSpPr>
        <p:spPr>
          <a:xfrm>
            <a:off x="1106000" y="5130474"/>
            <a:ext cx="10923558" cy="1169551"/>
          </a:xfrm>
          <a:prstGeom prst="rect">
            <a:avLst/>
          </a:prstGeom>
          <a:noFill/>
        </p:spPr>
        <p:txBody>
          <a:bodyPr wrap="square" rtlCol="0">
            <a:spAutoFit/>
          </a:bodyPr>
          <a:lstStyle/>
          <a:p>
            <a:pPr>
              <a:spcAft>
                <a:spcPts val="600"/>
              </a:spcAft>
            </a:pPr>
            <a:r>
              <a:rPr lang="en-US" sz="2000" b="1" dirty="0">
                <a:solidFill>
                  <a:srgbClr val="00B050"/>
                </a:solidFill>
              </a:rPr>
              <a:t>Layer-level:</a:t>
            </a:r>
            <a:r>
              <a:rPr lang="en-US" sz="2000" dirty="0"/>
              <a:t>  </a:t>
            </a:r>
            <a:r>
              <a:rPr lang="en-US" sz="2000" dirty="0">
                <a:highlight>
                  <a:srgbClr val="F7D06F"/>
                </a:highlight>
              </a:rPr>
              <a:t>inaccurate</a:t>
            </a:r>
            <a:r>
              <a:rPr lang="en-US" sz="2000" dirty="0"/>
              <a:t>, selected layer may contain many unimportant weights</a:t>
            </a:r>
          </a:p>
          <a:p>
            <a:pPr>
              <a:spcAft>
                <a:spcPts val="600"/>
              </a:spcAft>
            </a:pPr>
            <a:r>
              <a:rPr lang="en-US" sz="2000" b="1" dirty="0">
                <a:solidFill>
                  <a:srgbClr val="FF0000"/>
                </a:solidFill>
              </a:rPr>
              <a:t>Weight-level:</a:t>
            </a:r>
            <a:r>
              <a:rPr lang="en-US" sz="2000" dirty="0">
                <a:solidFill>
                  <a:srgbClr val="FF0000"/>
                </a:solidFill>
              </a:rPr>
              <a:t>  </a:t>
            </a:r>
            <a:r>
              <a:rPr lang="en-US" sz="2000" dirty="0">
                <a:highlight>
                  <a:srgbClr val="F7D06F"/>
                </a:highlight>
              </a:rPr>
              <a:t>cannot accelerate</a:t>
            </a:r>
            <a:r>
              <a:rPr lang="en-US" sz="2000" dirty="0"/>
              <a:t>, fine-grained indexing is not supported by tensorized NN libraries</a:t>
            </a:r>
          </a:p>
          <a:p>
            <a:pPr>
              <a:spcAft>
                <a:spcPts val="600"/>
              </a:spcAft>
            </a:pPr>
            <a:r>
              <a:rPr lang="en-US" sz="2000" b="1" dirty="0">
                <a:solidFill>
                  <a:srgbClr val="0070C0"/>
                </a:solidFill>
              </a:rPr>
              <a:t>Tensor-level:</a:t>
            </a:r>
            <a:r>
              <a:rPr lang="en-US" sz="2000" b="1" dirty="0"/>
              <a:t>  </a:t>
            </a:r>
            <a:r>
              <a:rPr lang="en-US" sz="2000" dirty="0"/>
              <a:t>can be </a:t>
            </a:r>
            <a:r>
              <a:rPr lang="en-US" sz="2000" dirty="0">
                <a:highlight>
                  <a:srgbClr val="F7D06F"/>
                </a:highlight>
              </a:rPr>
              <a:t>efficiently executed</a:t>
            </a:r>
            <a:r>
              <a:rPr lang="en-US" sz="2000" dirty="0"/>
              <a:t> by existing NN library with </a:t>
            </a:r>
            <a:r>
              <a:rPr lang="en-US" sz="2000" dirty="0">
                <a:highlight>
                  <a:srgbClr val="F7D06F"/>
                </a:highlight>
              </a:rPr>
              <a:t>moderate granularity</a:t>
            </a:r>
          </a:p>
        </p:txBody>
      </p:sp>
      <p:sp>
        <p:nvSpPr>
          <p:cNvPr id="67" name="Rectangle 66">
            <a:extLst>
              <a:ext uri="{FF2B5EF4-FFF2-40B4-BE49-F238E27FC236}">
                <a16:creationId xmlns:a16="http://schemas.microsoft.com/office/drawing/2014/main" id="{E1F84352-1196-1351-89F2-C3428E77A440}"/>
              </a:ext>
            </a:extLst>
          </p:cNvPr>
          <p:cNvSpPr/>
          <p:nvPr/>
        </p:nvSpPr>
        <p:spPr>
          <a:xfrm>
            <a:off x="827615" y="5234178"/>
            <a:ext cx="228600" cy="202628"/>
          </a:xfrm>
          <a:prstGeom prst="rect">
            <a:avLst/>
          </a:prstGeom>
          <a:noFill/>
          <a:ln w="381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1EE462CA-15F0-D5A0-8569-18F625006ED1}"/>
              </a:ext>
            </a:extLst>
          </p:cNvPr>
          <p:cNvSpPr/>
          <p:nvPr/>
        </p:nvSpPr>
        <p:spPr>
          <a:xfrm>
            <a:off x="836565" y="5612623"/>
            <a:ext cx="205251" cy="205251"/>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9509604C-5C3C-542A-6429-D56F961306AF}"/>
              </a:ext>
            </a:extLst>
          </p:cNvPr>
          <p:cNvSpPr/>
          <p:nvPr/>
        </p:nvSpPr>
        <p:spPr>
          <a:xfrm>
            <a:off x="825253" y="5952826"/>
            <a:ext cx="227874" cy="228831"/>
          </a:xfrm>
          <a:prstGeom prst="roundRect">
            <a:avLst/>
          </a:prstGeom>
          <a:noFill/>
          <a:ln w="28575"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71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66">
                                            <p:txEl>
                                              <p:pRg st="0" end="0"/>
                                            </p:txEl>
                                          </p:spTgt>
                                        </p:tgtEl>
                                        <p:attrNameLst>
                                          <p:attrName>style.visibility</p:attrName>
                                        </p:attrNameLst>
                                      </p:cBhvr>
                                      <p:to>
                                        <p:strVal val="visible"/>
                                      </p:to>
                                    </p:set>
                                    <p:animEffect transition="in" filter="fade">
                                      <p:cBhvr>
                                        <p:cTn id="10" dur="500"/>
                                        <p:tgtEl>
                                          <p:spTgt spid="6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nodeType="withEffect">
                                  <p:stCondLst>
                                    <p:cond delay="0"/>
                                  </p:stCondLst>
                                  <p:childTnLst>
                                    <p:set>
                                      <p:cBhvr>
                                        <p:cTn id="59" dur="1" fill="hold">
                                          <p:stCondLst>
                                            <p:cond delay="0"/>
                                          </p:stCondLst>
                                        </p:cTn>
                                        <p:tgtEl>
                                          <p:spTgt spid="66">
                                            <p:txEl>
                                              <p:pRg st="1" end="1"/>
                                            </p:txEl>
                                          </p:spTgt>
                                        </p:tgtEl>
                                        <p:attrNameLst>
                                          <p:attrName>style.visibility</p:attrName>
                                        </p:attrNameLst>
                                      </p:cBhvr>
                                      <p:to>
                                        <p:strVal val="visible"/>
                                      </p:to>
                                    </p:set>
                                    <p:animEffect transition="in" filter="fade">
                                      <p:cBhvr>
                                        <p:cTn id="60" dur="500"/>
                                        <p:tgtEl>
                                          <p:spTgt spid="66">
                                            <p:txEl>
                                              <p:pRg st="1" end="1"/>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nodeType="withEffect">
                                  <p:stCondLst>
                                    <p:cond delay="0"/>
                                  </p:stCondLst>
                                  <p:childTnLst>
                                    <p:set>
                                      <p:cBhvr>
                                        <p:cTn id="76" dur="1" fill="hold">
                                          <p:stCondLst>
                                            <p:cond delay="0"/>
                                          </p:stCondLst>
                                        </p:cTn>
                                        <p:tgtEl>
                                          <p:spTgt spid="66">
                                            <p:txEl>
                                              <p:pRg st="2" end="2"/>
                                            </p:txEl>
                                          </p:spTgt>
                                        </p:tgtEl>
                                        <p:attrNameLst>
                                          <p:attrName>style.visibility</p:attrName>
                                        </p:attrNameLst>
                                      </p:cBhvr>
                                      <p:to>
                                        <p:strVal val="visible"/>
                                      </p:to>
                                    </p:set>
                                    <p:animEffect transition="in" filter="fade">
                                      <p:cBhvr>
                                        <p:cTn id="77" dur="500"/>
                                        <p:tgtEl>
                                          <p:spTgt spid="66">
                                            <p:txEl>
                                              <p:pRg st="2" end="2"/>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61" grpId="0" animBg="1"/>
      <p:bldP spid="67" grpId="0" animBg="1"/>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B4AD-1817-F1FA-76A7-BF51759D9415}"/>
              </a:ext>
            </a:extLst>
          </p:cNvPr>
          <p:cNvSpPr>
            <a:spLocks noGrp="1"/>
          </p:cNvSpPr>
          <p:nvPr>
            <p:ph type="title"/>
          </p:nvPr>
        </p:nvSpPr>
        <p:spPr/>
        <p:txBody>
          <a:bodyPr>
            <a:normAutofit/>
          </a:bodyPr>
          <a:lstStyle/>
          <a:p>
            <a:r>
              <a:rPr lang="en-US" sz="3600" dirty="0"/>
              <a:t>Problem Formulation of Elastic Tensor Selection</a:t>
            </a:r>
            <a:endParaRPr lang="en-US" sz="3200" dirty="0"/>
          </a:p>
        </p:txBody>
      </p:sp>
      <p:sp>
        <p:nvSpPr>
          <p:cNvPr id="4" name="Slide Number Placeholder 3">
            <a:extLst>
              <a:ext uri="{FF2B5EF4-FFF2-40B4-BE49-F238E27FC236}">
                <a16:creationId xmlns:a16="http://schemas.microsoft.com/office/drawing/2014/main" id="{C9579BE6-1FA1-44E4-555E-3C855F872036}"/>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5" name="TextBox 4">
            <a:extLst>
              <a:ext uri="{FF2B5EF4-FFF2-40B4-BE49-F238E27FC236}">
                <a16:creationId xmlns:a16="http://schemas.microsoft.com/office/drawing/2014/main" id="{34E3AFC2-19DD-4D2B-7282-B473C36B031D}"/>
              </a:ext>
            </a:extLst>
          </p:cNvPr>
          <p:cNvSpPr txBox="1"/>
          <p:nvPr/>
        </p:nvSpPr>
        <p:spPr>
          <a:xfrm>
            <a:off x="609600" y="1305159"/>
            <a:ext cx="9218211"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1" dirty="0">
                <a:latin typeface="Calibri"/>
              </a:rPr>
              <a:t>Minimize training time with the accuracy objective</a:t>
            </a:r>
            <a:endParaRPr kumimoji="0" lang="en-US" sz="2400" b="1" i="0" u="none" strike="noStrike" kern="1200" cap="none" spc="0" normalizeH="0" baseline="0" noProof="0" dirty="0">
              <a:ln>
                <a:noFill/>
              </a:ln>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35F36A6E-08DE-9523-42B3-4A9ED92B246F}"/>
              </a:ext>
            </a:extLst>
          </p:cNvPr>
          <p:cNvSpPr/>
          <p:nvPr/>
        </p:nvSpPr>
        <p:spPr bwMode="auto">
          <a:xfrm>
            <a:off x="1447137" y="2023378"/>
            <a:ext cx="5955527" cy="643567"/>
          </a:xfrm>
          <a:prstGeom prst="roundRect">
            <a:avLst>
              <a:gd name="adj" fmla="val 10395"/>
            </a:avLst>
          </a:prstGeom>
          <a:solidFill>
            <a:schemeClr val="accent5">
              <a:lumMod val="20000"/>
              <a:lumOff val="80000"/>
            </a:schemeClr>
          </a:solidFill>
          <a:ln>
            <a:noFill/>
          </a:ln>
        </p:spPr>
        <p:txBody>
          <a:bodyPr vert="horz" wrap="square" lIns="91440" tIns="45720" rIns="91440" bIns="45720" numCol="1" rtlCol="0" anchor="t" anchorCtr="0" compatLnSpc="1">
            <a:prstTxWarp prst="textNoShape">
              <a:avLst/>
            </a:prstTxWarp>
          </a:bodyPr>
          <a:lstStyle/>
          <a:p>
            <a:pPr algn="ctr"/>
            <a:endParaRPr lang="en-US" sz="2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BC661E-936C-2860-6C38-6DE61EB122DB}"/>
                  </a:ext>
                </a:extLst>
              </p:cNvPr>
              <p:cNvSpPr txBox="1"/>
              <p:nvPr/>
            </p:nvSpPr>
            <p:spPr>
              <a:xfrm>
                <a:off x="1327868" y="2094250"/>
                <a:ext cx="2168418" cy="477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latin typeface="Cambria Math" panose="02040503050406030204" pitchFamily="18" charset="0"/>
                        </a:rPr>
                        <m:t>m</m:t>
                      </m:r>
                      <m:r>
                        <m:rPr>
                          <m:sty m:val="p"/>
                        </m:rPr>
                        <a:rPr lang="en-US" sz="2400" b="0" i="0" dirty="0" smtClean="0">
                          <a:latin typeface="Cambria Math" panose="02040503050406030204" pitchFamily="18" charset="0"/>
                        </a:rPr>
                        <m:t>in</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Time</m:t>
                      </m:r>
                    </m:oMath>
                  </m:oMathPara>
                </a14:m>
                <a:endParaRPr lang="en-US" sz="2400" dirty="0"/>
              </a:p>
            </p:txBody>
          </p:sp>
        </mc:Choice>
        <mc:Fallback xmlns="">
          <p:sp>
            <p:nvSpPr>
              <p:cNvPr id="8" name="TextBox 7">
                <a:extLst>
                  <a:ext uri="{FF2B5EF4-FFF2-40B4-BE49-F238E27FC236}">
                    <a16:creationId xmlns:a16="http://schemas.microsoft.com/office/drawing/2014/main" id="{ECBC661E-936C-2860-6C38-6DE61EB122DB}"/>
                  </a:ext>
                </a:extLst>
              </p:cNvPr>
              <p:cNvSpPr txBox="1">
                <a:spLocks noRot="1" noChangeAspect="1" noMove="1" noResize="1" noEditPoints="1" noAdjustHandles="1" noChangeArrowheads="1" noChangeShapeType="1" noTextEdit="1"/>
              </p:cNvSpPr>
              <p:nvPr/>
            </p:nvSpPr>
            <p:spPr>
              <a:xfrm>
                <a:off x="1327868" y="2094250"/>
                <a:ext cx="2168418" cy="4774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801565-A9CD-1DDF-BC1F-4B7A47817500}"/>
                  </a:ext>
                </a:extLst>
              </p:cNvPr>
              <p:cNvSpPr txBox="1"/>
              <p:nvPr/>
            </p:nvSpPr>
            <p:spPr>
              <a:xfrm>
                <a:off x="3496286" y="2094250"/>
                <a:ext cx="3728769" cy="477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s</m:t>
                      </m:r>
                      <m:r>
                        <a:rPr lang="en-US" sz="2400" b="0" i="0" dirty="0" smtClean="0">
                          <a:latin typeface="Cambria Math" panose="02040503050406030204" pitchFamily="18" charset="0"/>
                        </a:rPr>
                        <m:t>.</m:t>
                      </m:r>
                      <m:r>
                        <m:rPr>
                          <m:sty m:val="p"/>
                        </m:rPr>
                        <a:rPr lang="en-US" sz="2400" b="0" i="0" dirty="0" smtClean="0">
                          <a:latin typeface="Cambria Math" panose="02040503050406030204" pitchFamily="18" charset="0"/>
                        </a:rPr>
                        <m:t>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Accuracy</m:t>
                      </m:r>
                      <m:r>
                        <a:rPr lang="en-US" sz="2400" b="0" i="1" dirty="0" smtClean="0">
                          <a:latin typeface="Cambria Math" panose="02040503050406030204" pitchFamily="18" charset="0"/>
                        </a:rPr>
                        <m:t>≤</m:t>
                      </m:r>
                      <m:r>
                        <m:rPr>
                          <m:sty m:val="p"/>
                        </m:rPr>
                        <a:rPr lang="en-US" sz="2400" b="0" i="0" dirty="0" smtClean="0">
                          <a:latin typeface="Cambria Math" panose="02040503050406030204" pitchFamily="18" charset="0"/>
                        </a:rPr>
                        <m:t>Objective</m:t>
                      </m:r>
                    </m:oMath>
                  </m:oMathPara>
                </a14:m>
                <a:endParaRPr lang="en-US" sz="2400" dirty="0"/>
              </a:p>
            </p:txBody>
          </p:sp>
        </mc:Choice>
        <mc:Fallback xmlns="">
          <p:sp>
            <p:nvSpPr>
              <p:cNvPr id="9" name="TextBox 8">
                <a:extLst>
                  <a:ext uri="{FF2B5EF4-FFF2-40B4-BE49-F238E27FC236}">
                    <a16:creationId xmlns:a16="http://schemas.microsoft.com/office/drawing/2014/main" id="{D6801565-A9CD-1DDF-BC1F-4B7A47817500}"/>
                  </a:ext>
                </a:extLst>
              </p:cNvPr>
              <p:cNvSpPr txBox="1">
                <a:spLocks noRot="1" noChangeAspect="1" noMove="1" noResize="1" noEditPoints="1" noAdjustHandles="1" noChangeArrowheads="1" noChangeShapeType="1" noTextEdit="1"/>
              </p:cNvSpPr>
              <p:nvPr/>
            </p:nvSpPr>
            <p:spPr>
              <a:xfrm>
                <a:off x="3496286" y="2094250"/>
                <a:ext cx="3728769" cy="477489"/>
              </a:xfrm>
              <a:prstGeom prst="rect">
                <a:avLst/>
              </a:prstGeom>
              <a:blipFill>
                <a:blip r:embed="rId4"/>
                <a:stretch>
                  <a:fillRect b="-1410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B9DD63D-EA90-B13A-F926-1C28EA7EA8C9}"/>
              </a:ext>
            </a:extLst>
          </p:cNvPr>
          <p:cNvSpPr txBox="1"/>
          <p:nvPr/>
        </p:nvSpPr>
        <p:spPr>
          <a:xfrm>
            <a:off x="609600" y="4137656"/>
            <a:ext cx="8924013"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1" dirty="0">
                <a:latin typeface="Calibri"/>
              </a:rPr>
              <a:t>Maximize accuracy with the speedup objective</a:t>
            </a:r>
            <a:endParaRPr kumimoji="0" lang="en-US" sz="2400" b="1" i="0" u="none" strike="noStrike" kern="1200" cap="none" spc="0" normalizeH="0" baseline="0" noProof="0" dirty="0">
              <a:ln>
                <a:noFill/>
              </a:ln>
              <a:effectLst/>
              <a:uLnTx/>
              <a:uFillTx/>
              <a:latin typeface="Calibri"/>
              <a:ea typeface="+mn-ea"/>
              <a:cs typeface="+mn-cs"/>
            </a:endParaRPr>
          </a:p>
        </p:txBody>
      </p:sp>
      <p:sp>
        <p:nvSpPr>
          <p:cNvPr id="14" name="Rectangle: Rounded Corners 13">
            <a:extLst>
              <a:ext uri="{FF2B5EF4-FFF2-40B4-BE49-F238E27FC236}">
                <a16:creationId xmlns:a16="http://schemas.microsoft.com/office/drawing/2014/main" id="{6000C89C-E489-7B44-C0F4-68F262A1927F}"/>
              </a:ext>
            </a:extLst>
          </p:cNvPr>
          <p:cNvSpPr/>
          <p:nvPr/>
        </p:nvSpPr>
        <p:spPr bwMode="auto">
          <a:xfrm>
            <a:off x="1447137" y="4847719"/>
            <a:ext cx="5955527" cy="643567"/>
          </a:xfrm>
          <a:prstGeom prst="roundRect">
            <a:avLst>
              <a:gd name="adj" fmla="val 10395"/>
            </a:avLst>
          </a:prstGeom>
          <a:solidFill>
            <a:schemeClr val="accent5">
              <a:lumMod val="20000"/>
              <a:lumOff val="80000"/>
            </a:schemeClr>
          </a:solidFill>
          <a:ln>
            <a:noFill/>
          </a:ln>
        </p:spPr>
        <p:txBody>
          <a:bodyPr vert="horz" wrap="square" lIns="91440" tIns="45720" rIns="91440" bIns="45720" numCol="1" rtlCol="0" anchor="t" anchorCtr="0" compatLnSpc="1">
            <a:prstTxWarp prst="textNoShape">
              <a:avLst/>
            </a:prstTxWarp>
          </a:bodyPr>
          <a:lstStyle/>
          <a:p>
            <a:pPr algn="ctr"/>
            <a:endParaRPr lang="en-US" sz="20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F5A8EB-050D-63DD-B54F-270FA74500FB}"/>
                  </a:ext>
                </a:extLst>
              </p:cNvPr>
              <p:cNvSpPr txBox="1"/>
              <p:nvPr/>
            </p:nvSpPr>
            <p:spPr>
              <a:xfrm>
                <a:off x="1696263" y="4918591"/>
                <a:ext cx="2168418" cy="477489"/>
              </a:xfrm>
              <a:prstGeom prst="rect">
                <a:avLst/>
              </a:prstGeom>
              <a:noFill/>
            </p:spPr>
            <p:txBody>
              <a:bodyPr wrap="square" rtlCol="0">
                <a:spAutoFit/>
              </a:bodyPr>
              <a:lstStyle/>
              <a:p>
                <a14:m>
                  <m:oMath xmlns:m="http://schemas.openxmlformats.org/officeDocument/2006/math">
                    <m:r>
                      <m:rPr>
                        <m:sty m:val="p"/>
                      </m:rPr>
                      <a:rPr lang="en-US" altLang="zh-CN" sz="2400" i="0" dirty="0" smtClean="0">
                        <a:latin typeface="Cambria Math" panose="02040503050406030204" pitchFamily="18" charset="0"/>
                      </a:rPr>
                      <m:t>m</m:t>
                    </m:r>
                    <m:r>
                      <m:rPr>
                        <m:sty m:val="p"/>
                      </m:rPr>
                      <a:rPr lang="en-US" altLang="zh-CN" sz="2400" b="0" i="0" dirty="0" smtClean="0">
                        <a:latin typeface="Cambria Math" panose="02040503050406030204" pitchFamily="18" charset="0"/>
                      </a:rPr>
                      <m:t>ax</m:t>
                    </m:r>
                    <m:r>
                      <a:rPr lang="en-US" altLang="zh-CN" sz="2400" b="0" i="0" dirty="0" smtClean="0">
                        <a:latin typeface="Cambria Math" panose="02040503050406030204" pitchFamily="18" charset="0"/>
                      </a:rPr>
                      <m:t>.</m:t>
                    </m:r>
                  </m:oMath>
                </a14:m>
                <a:r>
                  <a:rPr lang="en-US" sz="2400" dirty="0"/>
                  <a:t>  </a:t>
                </a:r>
                <a14:m>
                  <m:oMath xmlns:m="http://schemas.openxmlformats.org/officeDocument/2006/math">
                    <m:r>
                      <m:rPr>
                        <m:sty m:val="p"/>
                      </m:rPr>
                      <a:rPr lang="en-US" sz="2400" dirty="0">
                        <a:latin typeface="Cambria Math" panose="02040503050406030204" pitchFamily="18" charset="0"/>
                      </a:rPr>
                      <m:t>Accuracy</m:t>
                    </m:r>
                  </m:oMath>
                </a14:m>
                <a:endParaRPr lang="en-US" sz="2400" dirty="0"/>
              </a:p>
            </p:txBody>
          </p:sp>
        </mc:Choice>
        <mc:Fallback xmlns="">
          <p:sp>
            <p:nvSpPr>
              <p:cNvPr id="15" name="TextBox 14">
                <a:extLst>
                  <a:ext uri="{FF2B5EF4-FFF2-40B4-BE49-F238E27FC236}">
                    <a16:creationId xmlns:a16="http://schemas.microsoft.com/office/drawing/2014/main" id="{83F5A8EB-050D-63DD-B54F-270FA74500FB}"/>
                  </a:ext>
                </a:extLst>
              </p:cNvPr>
              <p:cNvSpPr txBox="1">
                <a:spLocks noRot="1" noChangeAspect="1" noMove="1" noResize="1" noEditPoints="1" noAdjustHandles="1" noChangeArrowheads="1" noChangeShapeType="1" noTextEdit="1"/>
              </p:cNvSpPr>
              <p:nvPr/>
            </p:nvSpPr>
            <p:spPr>
              <a:xfrm>
                <a:off x="1696263" y="4918591"/>
                <a:ext cx="2168418" cy="477489"/>
              </a:xfrm>
              <a:prstGeom prst="rect">
                <a:avLst/>
              </a:prstGeom>
              <a:blipFill>
                <a:blip r:embed="rId5"/>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DCA588-5083-AC8D-D3A0-37B23BE6EC9B}"/>
                  </a:ext>
                </a:extLst>
              </p:cNvPr>
              <p:cNvSpPr txBox="1"/>
              <p:nvPr/>
            </p:nvSpPr>
            <p:spPr>
              <a:xfrm>
                <a:off x="4113807" y="4918591"/>
                <a:ext cx="3111248" cy="477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s</m:t>
                      </m:r>
                      <m:r>
                        <a:rPr lang="en-US" sz="2400" b="0" i="0" dirty="0" smtClean="0">
                          <a:latin typeface="Cambria Math" panose="02040503050406030204" pitchFamily="18" charset="0"/>
                        </a:rPr>
                        <m:t>.</m:t>
                      </m:r>
                      <m:r>
                        <m:rPr>
                          <m:sty m:val="p"/>
                        </m:rPr>
                        <a:rPr lang="en-US" sz="2400" b="0" i="0" dirty="0" smtClean="0">
                          <a:latin typeface="Cambria Math" panose="02040503050406030204" pitchFamily="18" charset="0"/>
                        </a:rPr>
                        <m:t>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Time</m:t>
                      </m:r>
                      <m:r>
                        <a:rPr lang="en-US" sz="2400" b="0" i="1" dirty="0" smtClean="0">
                          <a:latin typeface="Cambria Math" panose="02040503050406030204" pitchFamily="18" charset="0"/>
                        </a:rPr>
                        <m:t>≤</m:t>
                      </m:r>
                      <m:r>
                        <m:rPr>
                          <m:sty m:val="p"/>
                        </m:rPr>
                        <a:rPr lang="en-US" sz="2400" b="0" i="0" dirty="0" smtClean="0">
                          <a:latin typeface="Cambria Math" panose="02040503050406030204" pitchFamily="18" charset="0"/>
                        </a:rPr>
                        <m:t>Objective</m:t>
                      </m:r>
                    </m:oMath>
                  </m:oMathPara>
                </a14:m>
                <a:endParaRPr lang="en-US" sz="2400" dirty="0"/>
              </a:p>
            </p:txBody>
          </p:sp>
        </mc:Choice>
        <mc:Fallback xmlns="">
          <p:sp>
            <p:nvSpPr>
              <p:cNvPr id="16" name="TextBox 15">
                <a:extLst>
                  <a:ext uri="{FF2B5EF4-FFF2-40B4-BE49-F238E27FC236}">
                    <a16:creationId xmlns:a16="http://schemas.microsoft.com/office/drawing/2014/main" id="{A6DCA588-5083-AC8D-D3A0-37B23BE6EC9B}"/>
                  </a:ext>
                </a:extLst>
              </p:cNvPr>
              <p:cNvSpPr txBox="1">
                <a:spLocks noRot="1" noChangeAspect="1" noMove="1" noResize="1" noEditPoints="1" noAdjustHandles="1" noChangeArrowheads="1" noChangeShapeType="1" noTextEdit="1"/>
              </p:cNvSpPr>
              <p:nvPr/>
            </p:nvSpPr>
            <p:spPr>
              <a:xfrm>
                <a:off x="4113807" y="4918591"/>
                <a:ext cx="3111248" cy="477489"/>
              </a:xfrm>
              <a:prstGeom prst="rect">
                <a:avLst/>
              </a:prstGeom>
              <a:blipFill>
                <a:blip r:embed="rId6"/>
                <a:stretch>
                  <a:fillRect r="-588" b="-1410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A1C2106-DE2F-68B0-4789-5EF99CD8F2A4}"/>
              </a:ext>
            </a:extLst>
          </p:cNvPr>
          <p:cNvSpPr txBox="1"/>
          <p:nvPr/>
        </p:nvSpPr>
        <p:spPr>
          <a:xfrm>
            <a:off x="1447137" y="2791144"/>
            <a:ext cx="6718853" cy="78483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b="1" dirty="0">
                <a:solidFill>
                  <a:srgbClr val="C00000"/>
                </a:solidFill>
              </a:rPr>
              <a:t>Hard to decide appropriate accuracy objective in advance</a:t>
            </a:r>
          </a:p>
          <a:p>
            <a:pPr marL="342900" indent="-342900">
              <a:spcAft>
                <a:spcPts val="600"/>
              </a:spcAft>
              <a:buFont typeface="Arial" panose="020B0604020202020204" pitchFamily="34" charset="0"/>
              <a:buChar char="•"/>
            </a:pPr>
            <a:r>
              <a:rPr lang="en-US" sz="2000" dirty="0"/>
              <a:t>Speedup is not guaranteed</a:t>
            </a:r>
          </a:p>
        </p:txBody>
      </p:sp>
      <p:sp>
        <p:nvSpPr>
          <p:cNvPr id="19" name="TextBox 18">
            <a:extLst>
              <a:ext uri="{FF2B5EF4-FFF2-40B4-BE49-F238E27FC236}">
                <a16:creationId xmlns:a16="http://schemas.microsoft.com/office/drawing/2014/main" id="{7D24A53A-7EDE-F40F-1985-E76F008F1D0B}"/>
              </a:ext>
            </a:extLst>
          </p:cNvPr>
          <p:cNvSpPr txBox="1"/>
          <p:nvPr/>
        </p:nvSpPr>
        <p:spPr>
          <a:xfrm>
            <a:off x="1444488" y="5677617"/>
            <a:ext cx="5536758" cy="78483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M</a:t>
            </a:r>
            <a:r>
              <a:rPr lang="en-US" altLang="zh-CN" sz="2000" dirty="0"/>
              <a:t>ake best effort to maximize accuracy anyway</a:t>
            </a:r>
            <a:endParaRPr lang="en-US" sz="2000" dirty="0"/>
          </a:p>
          <a:p>
            <a:pPr marL="342900" indent="-342900">
              <a:spcAft>
                <a:spcPts val="600"/>
              </a:spcAft>
              <a:buFont typeface="Arial" panose="020B0604020202020204" pitchFamily="34" charset="0"/>
              <a:buChar char="•"/>
            </a:pPr>
            <a:r>
              <a:rPr lang="en-US" sz="2000" dirty="0"/>
              <a:t>Speedup is </a:t>
            </a:r>
            <a:r>
              <a:rPr lang="en-US" altLang="zh-CN" sz="2000" dirty="0"/>
              <a:t>under control</a:t>
            </a:r>
            <a:endParaRPr lang="en-US" sz="2000" dirty="0"/>
          </a:p>
        </p:txBody>
      </p:sp>
      <p:pic>
        <p:nvPicPr>
          <p:cNvPr id="1026" name="Picture 2" descr="Thinking icons - 48 Free Thinking icons | Download PNG &amp; SVG">
            <a:extLst>
              <a:ext uri="{FF2B5EF4-FFF2-40B4-BE49-F238E27FC236}">
                <a16:creationId xmlns:a16="http://schemas.microsoft.com/office/drawing/2014/main" id="{EFAAD9CD-41A4-4DAF-A1A3-34EDC3A0E6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062220" y="1558400"/>
            <a:ext cx="2348618" cy="22170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B01D907-39C4-B425-9056-837EDC38BFD0}"/>
              </a:ext>
            </a:extLst>
          </p:cNvPr>
          <p:cNvSpPr txBox="1"/>
          <p:nvPr/>
        </p:nvSpPr>
        <p:spPr>
          <a:xfrm>
            <a:off x="9356035" y="1263777"/>
            <a:ext cx="795130" cy="461665"/>
          </a:xfrm>
          <a:prstGeom prst="rect">
            <a:avLst/>
          </a:prstGeom>
          <a:noFill/>
        </p:spPr>
        <p:txBody>
          <a:bodyPr wrap="square" rtlCol="0">
            <a:spAutoFit/>
          </a:bodyPr>
          <a:lstStyle/>
          <a:p>
            <a:pPr>
              <a:spcAft>
                <a:spcPts val="600"/>
              </a:spcAft>
            </a:pPr>
            <a:r>
              <a:rPr lang="en-US" sz="2400" b="1" dirty="0">
                <a:solidFill>
                  <a:schemeClr val="tx2">
                    <a:lumMod val="75000"/>
                  </a:schemeClr>
                </a:solidFill>
              </a:rPr>
              <a:t>70%</a:t>
            </a:r>
          </a:p>
        </p:txBody>
      </p:sp>
      <p:sp>
        <p:nvSpPr>
          <p:cNvPr id="22" name="TextBox 21">
            <a:extLst>
              <a:ext uri="{FF2B5EF4-FFF2-40B4-BE49-F238E27FC236}">
                <a16:creationId xmlns:a16="http://schemas.microsoft.com/office/drawing/2014/main" id="{A8A3230A-1F46-249C-BAD4-4B9EA1EECF47}"/>
              </a:ext>
            </a:extLst>
          </p:cNvPr>
          <p:cNvSpPr txBox="1"/>
          <p:nvPr/>
        </p:nvSpPr>
        <p:spPr>
          <a:xfrm>
            <a:off x="8656683" y="2269234"/>
            <a:ext cx="795130" cy="461665"/>
          </a:xfrm>
          <a:prstGeom prst="rect">
            <a:avLst/>
          </a:prstGeom>
          <a:noFill/>
        </p:spPr>
        <p:txBody>
          <a:bodyPr wrap="square" rtlCol="0">
            <a:spAutoFit/>
          </a:bodyPr>
          <a:lstStyle/>
          <a:p>
            <a:pPr>
              <a:spcAft>
                <a:spcPts val="600"/>
              </a:spcAft>
            </a:pPr>
            <a:r>
              <a:rPr lang="en-US" sz="2400" b="1" dirty="0">
                <a:solidFill>
                  <a:schemeClr val="tx2">
                    <a:lumMod val="75000"/>
                  </a:schemeClr>
                </a:solidFill>
              </a:rPr>
              <a:t>90%</a:t>
            </a:r>
          </a:p>
        </p:txBody>
      </p:sp>
      <p:sp>
        <p:nvSpPr>
          <p:cNvPr id="23" name="TextBox 22">
            <a:extLst>
              <a:ext uri="{FF2B5EF4-FFF2-40B4-BE49-F238E27FC236}">
                <a16:creationId xmlns:a16="http://schemas.microsoft.com/office/drawing/2014/main" id="{3F35908B-25ED-E4F2-7FAB-865A7EDEC1BF}"/>
              </a:ext>
            </a:extLst>
          </p:cNvPr>
          <p:cNvSpPr txBox="1"/>
          <p:nvPr/>
        </p:nvSpPr>
        <p:spPr>
          <a:xfrm>
            <a:off x="10905872" y="2009972"/>
            <a:ext cx="795130" cy="461665"/>
          </a:xfrm>
          <a:prstGeom prst="rect">
            <a:avLst/>
          </a:prstGeom>
          <a:noFill/>
        </p:spPr>
        <p:txBody>
          <a:bodyPr wrap="square" rtlCol="0">
            <a:spAutoFit/>
          </a:bodyPr>
          <a:lstStyle/>
          <a:p>
            <a:pPr>
              <a:spcAft>
                <a:spcPts val="600"/>
              </a:spcAft>
            </a:pPr>
            <a:r>
              <a:rPr lang="en-US" sz="2400" b="1" dirty="0">
                <a:solidFill>
                  <a:schemeClr val="tx2">
                    <a:lumMod val="75000"/>
                  </a:schemeClr>
                </a:solidFill>
              </a:rPr>
              <a:t>80%</a:t>
            </a:r>
          </a:p>
        </p:txBody>
      </p:sp>
      <p:pic>
        <p:nvPicPr>
          <p:cNvPr id="25" name="Picture 24">
            <a:extLst>
              <a:ext uri="{FF2B5EF4-FFF2-40B4-BE49-F238E27FC236}">
                <a16:creationId xmlns:a16="http://schemas.microsoft.com/office/drawing/2014/main" id="{FAF14B07-5E78-AF41-DF45-E5B51DBF4CC6}"/>
              </a:ext>
            </a:extLst>
          </p:cNvPr>
          <p:cNvPicPr>
            <a:picLocks noChangeAspect="1"/>
          </p:cNvPicPr>
          <p:nvPr/>
        </p:nvPicPr>
        <p:blipFill>
          <a:blip r:embed="rId8"/>
          <a:stretch>
            <a:fillRect/>
          </a:stretch>
        </p:blipFill>
        <p:spPr>
          <a:xfrm>
            <a:off x="8165990" y="4803489"/>
            <a:ext cx="3798043" cy="1817103"/>
          </a:xfrm>
          <a:prstGeom prst="rect">
            <a:avLst/>
          </a:prstGeom>
        </p:spPr>
      </p:pic>
      <p:sp>
        <p:nvSpPr>
          <p:cNvPr id="26" name="TextBox 25">
            <a:extLst>
              <a:ext uri="{FF2B5EF4-FFF2-40B4-BE49-F238E27FC236}">
                <a16:creationId xmlns:a16="http://schemas.microsoft.com/office/drawing/2014/main" id="{A6BE19D6-9466-38D3-5446-02D7C2CC3159}"/>
              </a:ext>
            </a:extLst>
          </p:cNvPr>
          <p:cNvSpPr txBox="1"/>
          <p:nvPr/>
        </p:nvSpPr>
        <p:spPr>
          <a:xfrm>
            <a:off x="8737600" y="3530547"/>
            <a:ext cx="3063172" cy="646331"/>
          </a:xfrm>
          <a:prstGeom prst="rect">
            <a:avLst/>
          </a:prstGeom>
          <a:noFill/>
        </p:spPr>
        <p:txBody>
          <a:bodyPr wrap="square" rtlCol="0">
            <a:spAutoFit/>
          </a:bodyPr>
          <a:lstStyle/>
          <a:p>
            <a:pPr algn="ctr"/>
            <a:r>
              <a:rPr lang="en-US" b="1" dirty="0">
                <a:solidFill>
                  <a:schemeClr val="tx2">
                    <a:lumMod val="75000"/>
                  </a:schemeClr>
                </a:solidFill>
              </a:rPr>
              <a:t>Best possible accuracy = 85%</a:t>
            </a:r>
          </a:p>
          <a:p>
            <a:pPr algn="ctr"/>
            <a:r>
              <a:rPr lang="en-US" altLang="zh-CN" b="1" dirty="0">
                <a:solidFill>
                  <a:schemeClr val="tx2">
                    <a:lumMod val="75000"/>
                  </a:schemeClr>
                </a:solidFill>
              </a:rPr>
              <a:t>Unknown beforehand</a:t>
            </a:r>
            <a:endParaRPr lang="en-US" b="1" dirty="0">
              <a:solidFill>
                <a:schemeClr val="tx2">
                  <a:lumMod val="75000"/>
                </a:schemeClr>
              </a:solidFill>
            </a:endParaRPr>
          </a:p>
        </p:txBody>
      </p:sp>
    </p:spTree>
    <p:extLst>
      <p:ext uri="{BB962C8B-B14F-4D97-AF65-F5344CB8AC3E}">
        <p14:creationId xmlns:p14="http://schemas.microsoft.com/office/powerpoint/2010/main" val="52415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fade">
                                      <p:cBhvr>
                                        <p:cTn id="27" dur="500"/>
                                        <p:tgtEl>
                                          <p:spTgt spid="1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xEl>
                                              <p:pRg st="1" end="1"/>
                                            </p:txEl>
                                          </p:spTgt>
                                        </p:tgtEl>
                                        <p:attrNameLst>
                                          <p:attrName>style.visibility</p:attrName>
                                        </p:attrNameLst>
                                      </p:cBhvr>
                                      <p:to>
                                        <p:strVal val="visible"/>
                                      </p:to>
                                    </p:set>
                                    <p:animEffect transition="in" filter="fade">
                                      <p:cBhvr>
                                        <p:cTn id="5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21" grpId="0"/>
      <p:bldP spid="22" grpId="0"/>
      <p:bldP spid="23"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11F4-6FCF-6466-7009-7ABF7B2DC6F9}"/>
              </a:ext>
            </a:extLst>
          </p:cNvPr>
          <p:cNvSpPr>
            <a:spLocks noGrp="1"/>
          </p:cNvSpPr>
          <p:nvPr>
            <p:ph type="title"/>
          </p:nvPr>
        </p:nvSpPr>
        <p:spPr/>
        <p:txBody>
          <a:bodyPr>
            <a:normAutofit/>
          </a:bodyPr>
          <a:lstStyle/>
          <a:p>
            <a:r>
              <a:rPr lang="en-US" sz="3600" dirty="0"/>
              <a:t>Problem Formulation of Elastic Tensor Selection</a:t>
            </a:r>
          </a:p>
        </p:txBody>
      </p:sp>
      <p:sp>
        <p:nvSpPr>
          <p:cNvPr id="7" name="TextBox 6">
            <a:extLst>
              <a:ext uri="{FF2B5EF4-FFF2-40B4-BE49-F238E27FC236}">
                <a16:creationId xmlns:a16="http://schemas.microsoft.com/office/drawing/2014/main" id="{557B8DE0-D484-C0C8-31B2-7E63197B8032}"/>
              </a:ext>
            </a:extLst>
          </p:cNvPr>
          <p:cNvSpPr txBox="1"/>
          <p:nvPr/>
        </p:nvSpPr>
        <p:spPr>
          <a:xfrm>
            <a:off x="609600" y="1305159"/>
            <a:ext cx="10841182" cy="461665"/>
          </a:xfrm>
          <a:prstGeom prst="rect">
            <a:avLst/>
          </a:prstGeom>
          <a:noFill/>
        </p:spPr>
        <p:txBody>
          <a:bodyPr wrap="square" rtlCol="0">
            <a:spAutoFit/>
          </a:bodyPr>
          <a:lstStyle/>
          <a:p>
            <a:pPr marL="403225"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2400" b="1" dirty="0">
                <a:latin typeface="Calibri"/>
              </a:rPr>
              <a:t>Maximize the accuracy</a:t>
            </a:r>
            <a:r>
              <a:rPr lang="en-US" sz="2400" dirty="0">
                <a:latin typeface="Calibri"/>
              </a:rPr>
              <a:t> </a:t>
            </a:r>
            <a:r>
              <a:rPr lang="en-US" sz="2400" dirty="0">
                <a:solidFill>
                  <a:prstClr val="black"/>
                </a:solidFill>
                <a:latin typeface="Calibri"/>
              </a:rPr>
              <a:t>at best-effort with the </a:t>
            </a:r>
            <a:r>
              <a:rPr lang="en-US" sz="2400" b="1" dirty="0">
                <a:solidFill>
                  <a:prstClr val="black"/>
                </a:solidFill>
                <a:latin typeface="Calibri"/>
              </a:rPr>
              <a:t>wall-clock time </a:t>
            </a:r>
            <a:r>
              <a:rPr lang="en-US" sz="2400" b="1" dirty="0">
                <a:latin typeface="Calibri"/>
              </a:rPr>
              <a:t>speedup objective</a:t>
            </a:r>
            <a:endParaRPr kumimoji="0" lang="en-US" sz="2400" b="1" i="0" u="none" strike="noStrike" kern="1200" cap="none" spc="0" normalizeH="0" baseline="0" noProof="0" dirty="0">
              <a:ln>
                <a:noFill/>
              </a:ln>
              <a:effectLst/>
              <a:uLnTx/>
              <a:uFillTx/>
              <a:latin typeface="Calibri"/>
              <a:ea typeface="+mn-ea"/>
              <a:cs typeface="+mn-cs"/>
            </a:endParaRPr>
          </a:p>
        </p:txBody>
      </p:sp>
      <p:grpSp>
        <p:nvGrpSpPr>
          <p:cNvPr id="5" name="Group 4">
            <a:extLst>
              <a:ext uri="{FF2B5EF4-FFF2-40B4-BE49-F238E27FC236}">
                <a16:creationId xmlns:a16="http://schemas.microsoft.com/office/drawing/2014/main" id="{41FA653D-98ED-F30C-A331-F0D51D93E218}"/>
              </a:ext>
            </a:extLst>
          </p:cNvPr>
          <p:cNvGrpSpPr/>
          <p:nvPr/>
        </p:nvGrpSpPr>
        <p:grpSpPr>
          <a:xfrm>
            <a:off x="1489048" y="1932656"/>
            <a:ext cx="6872877" cy="699117"/>
            <a:chOff x="1489048" y="1932656"/>
            <a:chExt cx="6872877" cy="699117"/>
          </a:xfrm>
          <a:solidFill>
            <a:schemeClr val="accent5">
              <a:lumMod val="20000"/>
              <a:lumOff val="80000"/>
            </a:schemeClr>
          </a:solidFill>
        </p:grpSpPr>
        <p:sp>
          <p:nvSpPr>
            <p:cNvPr id="9" name="Rectangle: Rounded Corners 8">
              <a:extLst>
                <a:ext uri="{FF2B5EF4-FFF2-40B4-BE49-F238E27FC236}">
                  <a16:creationId xmlns:a16="http://schemas.microsoft.com/office/drawing/2014/main" id="{C8CF61BD-12CC-D137-FF8D-19010E4BC814}"/>
                </a:ext>
              </a:extLst>
            </p:cNvPr>
            <p:cNvSpPr/>
            <p:nvPr/>
          </p:nvSpPr>
          <p:spPr bwMode="auto">
            <a:xfrm>
              <a:off x="1489048" y="1932656"/>
              <a:ext cx="6872877" cy="699117"/>
            </a:xfrm>
            <a:prstGeom prst="roundRect">
              <a:avLst>
                <a:gd name="adj" fmla="val 10395"/>
              </a:avLst>
            </a:prstGeom>
            <a:grpFill/>
            <a:ln>
              <a:noFill/>
            </a:ln>
          </p:spPr>
          <p:txBody>
            <a:bodyPr vert="horz" wrap="square" lIns="91440" tIns="45720" rIns="91440" bIns="45720" numCol="1" rtlCol="0" anchor="t" anchorCtr="0" compatLnSpc="1">
              <a:prstTxWarp prst="textNoShape">
                <a:avLst/>
              </a:prstTxWarp>
            </a:bodyPr>
            <a:lstStyle/>
            <a:p>
              <a:pPr algn="ctr"/>
              <a:endParaRPr lang="en-US" sz="2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9C4790-57AC-3606-BB28-E430145E707A}"/>
                    </a:ext>
                  </a:extLst>
                </p:cNvPr>
                <p:cNvSpPr txBox="1"/>
                <p:nvPr/>
              </p:nvSpPr>
              <p:spPr>
                <a:xfrm>
                  <a:off x="1655303" y="2001179"/>
                  <a:ext cx="2777843" cy="506421"/>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dirty="0" smtClean="0">
                            <a:latin typeface="Cambria Math" panose="02040503050406030204" pitchFamily="18" charset="0"/>
                          </a:rPr>
                          <m:t>m</m:t>
                        </m:r>
                        <m:r>
                          <m:rPr>
                            <m:sty m:val="p"/>
                          </m:rPr>
                          <a:rPr lang="en-US" sz="2400" b="0" i="0" dirty="0" smtClean="0">
                            <a:latin typeface="Cambria Math" panose="02040503050406030204" pitchFamily="18" charset="0"/>
                          </a:rPr>
                          <m:t>ax</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Accuracy</m:t>
                        </m:r>
                        <m:r>
                          <a:rPr lang="en-US" sz="2400" b="0" i="0" dirty="0" smtClean="0">
                            <a:latin typeface="Cambria Math" panose="02040503050406030204" pitchFamily="18" charset="0"/>
                          </a:rPr>
                          <m:t>(</m:t>
                        </m:r>
                        <m:acc>
                          <m:accPr>
                            <m:chr m:val="⃑"/>
                            <m:ctrlPr>
                              <a:rPr lang="en-US" sz="2400" b="0" i="1" dirty="0" smtClean="0">
                                <a:latin typeface="Cambria Math" panose="02040503050406030204" pitchFamily="18" charset="0"/>
                              </a:rPr>
                            </m:ctrlPr>
                          </m:accPr>
                          <m:e>
                            <m:r>
                              <a:rPr lang="en-US" sz="2400" b="1" i="0" dirty="0">
                                <a:latin typeface="Cambria Math" panose="02040503050406030204" pitchFamily="18" charset="0"/>
                              </a:rPr>
                              <m:t>𝐌</m:t>
                            </m:r>
                          </m:e>
                        </m:acc>
                        <m:r>
                          <a:rPr lang="en-US" sz="2400" b="0" i="0" dirty="0"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7E9C4790-57AC-3606-BB28-E430145E707A}"/>
                    </a:ext>
                  </a:extLst>
                </p:cNvPr>
                <p:cNvSpPr txBox="1">
                  <a:spLocks noRot="1" noChangeAspect="1" noMove="1" noResize="1" noEditPoints="1" noAdjustHandles="1" noChangeArrowheads="1" noChangeShapeType="1" noTextEdit="1"/>
                </p:cNvSpPr>
                <p:nvPr/>
              </p:nvSpPr>
              <p:spPr>
                <a:xfrm>
                  <a:off x="1655303" y="2001179"/>
                  <a:ext cx="2777843" cy="5064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11F9468-58DA-723C-1296-9BAE9693C470}"/>
                    </a:ext>
                  </a:extLst>
                </p:cNvPr>
                <p:cNvSpPr txBox="1"/>
                <p:nvPr/>
              </p:nvSpPr>
              <p:spPr>
                <a:xfrm>
                  <a:off x="4565653" y="2001179"/>
                  <a:ext cx="3728769" cy="506421"/>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s</m:t>
                        </m:r>
                        <m:r>
                          <a:rPr lang="en-US" sz="2400" b="0" i="0" dirty="0" smtClean="0">
                            <a:latin typeface="Cambria Math" panose="02040503050406030204" pitchFamily="18" charset="0"/>
                          </a:rPr>
                          <m:t>.</m:t>
                        </m:r>
                        <m:r>
                          <m:rPr>
                            <m:sty m:val="p"/>
                          </m:rPr>
                          <a:rPr lang="en-US" sz="2400" b="0" i="0" dirty="0" smtClean="0">
                            <a:latin typeface="Cambria Math" panose="02040503050406030204" pitchFamily="18" charset="0"/>
                          </a:rPr>
                          <m:t>t</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Time</m:t>
                        </m:r>
                        <m:r>
                          <a:rPr lang="en-US" sz="2400" b="0" i="0"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b="1" dirty="0">
                                <a:latin typeface="Cambria Math" panose="02040503050406030204" pitchFamily="18" charset="0"/>
                              </a:rPr>
                              <m:t>𝐌</m:t>
                            </m:r>
                          </m:e>
                        </m:acc>
                        <m:r>
                          <a:rPr lang="en-US" sz="2400" b="0" i="0" dirty="0" smtClean="0">
                            <a:latin typeface="Cambria Math" panose="02040503050406030204" pitchFamily="18" charset="0"/>
                          </a:rPr>
                          <m:t>)</m:t>
                        </m:r>
                        <m:r>
                          <a:rPr lang="en-US" sz="2400" b="0" i="1" dirty="0" smtClean="0">
                            <a:latin typeface="Cambria Math" panose="02040503050406030204" pitchFamily="18" charset="0"/>
                          </a:rPr>
                          <m:t>≤</m:t>
                        </m:r>
                        <m:r>
                          <m:rPr>
                            <m:sty m:val="p"/>
                          </m:rPr>
                          <a:rPr lang="en-US" sz="2400" b="0" i="0" dirty="0" smtClean="0">
                            <a:latin typeface="Cambria Math" panose="02040503050406030204" pitchFamily="18" charset="0"/>
                          </a:rPr>
                          <m:t>Objective</m:t>
                        </m:r>
                      </m:oMath>
                    </m:oMathPara>
                  </a14:m>
                  <a:endParaRPr lang="en-US" sz="2400" dirty="0"/>
                </a:p>
              </p:txBody>
            </p:sp>
          </mc:Choice>
          <mc:Fallback xmlns="">
            <p:sp>
              <p:nvSpPr>
                <p:cNvPr id="12" name="TextBox 11">
                  <a:extLst>
                    <a:ext uri="{FF2B5EF4-FFF2-40B4-BE49-F238E27FC236}">
                      <a16:creationId xmlns:a16="http://schemas.microsoft.com/office/drawing/2014/main" id="{D11F9468-58DA-723C-1296-9BAE9693C470}"/>
                    </a:ext>
                  </a:extLst>
                </p:cNvPr>
                <p:cNvSpPr txBox="1">
                  <a:spLocks noRot="1" noChangeAspect="1" noMove="1" noResize="1" noEditPoints="1" noAdjustHandles="1" noChangeArrowheads="1" noChangeShapeType="1" noTextEdit="1"/>
                </p:cNvSpPr>
                <p:nvPr/>
              </p:nvSpPr>
              <p:spPr>
                <a:xfrm>
                  <a:off x="4565653" y="2001179"/>
                  <a:ext cx="3728769" cy="506421"/>
                </a:xfrm>
                <a:prstGeom prst="rect">
                  <a:avLst/>
                </a:prstGeom>
                <a:blipFill>
                  <a:blip r:embed="rId4"/>
                  <a:stretch>
                    <a:fillRect/>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F17227B9-CCB5-E4D6-2667-7DB8F46126EE}"/>
              </a:ext>
            </a:extLst>
          </p:cNvPr>
          <p:cNvSpPr txBox="1"/>
          <p:nvPr/>
        </p:nvSpPr>
        <p:spPr>
          <a:xfrm>
            <a:off x="7255331" y="2955255"/>
            <a:ext cx="1004455" cy="584775"/>
          </a:xfrm>
          <a:prstGeom prst="rect">
            <a:avLst/>
          </a:prstGeom>
          <a:noFill/>
        </p:spPr>
        <p:txBody>
          <a:bodyPr wrap="square" rtlCol="0">
            <a:spAutoFit/>
          </a:bodyPr>
          <a:lstStyle/>
          <a:p>
            <a:r>
              <a:rPr lang="en-US" sz="3200" b="1" dirty="0"/>
              <a:t>… … </a:t>
            </a:r>
          </a:p>
        </p:txBody>
      </p:sp>
      <p:grpSp>
        <p:nvGrpSpPr>
          <p:cNvPr id="37" name="Group 36">
            <a:extLst>
              <a:ext uri="{FF2B5EF4-FFF2-40B4-BE49-F238E27FC236}">
                <a16:creationId xmlns:a16="http://schemas.microsoft.com/office/drawing/2014/main" id="{B43B77A0-60E0-5B29-937A-AD8CCE25ADB0}"/>
              </a:ext>
            </a:extLst>
          </p:cNvPr>
          <p:cNvGrpSpPr/>
          <p:nvPr/>
        </p:nvGrpSpPr>
        <p:grpSpPr>
          <a:xfrm rot="16200000">
            <a:off x="5984295" y="2340027"/>
            <a:ext cx="369331" cy="2057332"/>
            <a:chOff x="1122452" y="2514639"/>
            <a:chExt cx="855436" cy="2057332"/>
          </a:xfrm>
        </p:grpSpPr>
        <p:sp>
          <p:nvSpPr>
            <p:cNvPr id="3" name="Rectangle 2">
              <a:extLst>
                <a:ext uri="{FF2B5EF4-FFF2-40B4-BE49-F238E27FC236}">
                  <a16:creationId xmlns:a16="http://schemas.microsoft.com/office/drawing/2014/main" id="{DCB1B277-3506-D0A6-54F0-D2F0E6A04589}"/>
                </a:ext>
              </a:extLst>
            </p:cNvPr>
            <p:cNvSpPr/>
            <p:nvPr/>
          </p:nvSpPr>
          <p:spPr>
            <a:xfrm>
              <a:off x="1122453" y="2856935"/>
              <a:ext cx="855435" cy="343186"/>
            </a:xfrm>
            <a:prstGeom prst="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72F67DA1-F695-9DC9-4037-AF36AE3C5D29}"/>
                </a:ext>
              </a:extLst>
            </p:cNvPr>
            <p:cNvSpPr/>
            <p:nvPr/>
          </p:nvSpPr>
          <p:spPr>
            <a:xfrm>
              <a:off x="1122453" y="3200121"/>
              <a:ext cx="855435" cy="343185"/>
            </a:xfrm>
            <a:prstGeom prst="rect">
              <a:avLst/>
            </a:prstGeom>
            <a:solidFill>
              <a:srgbClr val="FFFF00"/>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066F222-DF9D-BB0B-1FD1-B084DAEABD14}"/>
                </a:ext>
              </a:extLst>
            </p:cNvPr>
            <p:cNvSpPr/>
            <p:nvPr/>
          </p:nvSpPr>
          <p:spPr>
            <a:xfrm>
              <a:off x="1122453" y="3543306"/>
              <a:ext cx="855435" cy="343185"/>
            </a:xfrm>
            <a:prstGeom prst="rect">
              <a:avLst/>
            </a:prstGeom>
            <a:solidFill>
              <a:srgbClr val="FFFF00"/>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0D89A1B-3757-B71B-6439-1A47B80A5231}"/>
                </a:ext>
              </a:extLst>
            </p:cNvPr>
            <p:cNvSpPr/>
            <p:nvPr/>
          </p:nvSpPr>
          <p:spPr>
            <a:xfrm>
              <a:off x="1122453" y="4228786"/>
              <a:ext cx="855435" cy="343185"/>
            </a:xfrm>
            <a:prstGeom prst="rect">
              <a:avLst/>
            </a:prstGeom>
            <a:solidFill>
              <a:srgbClr val="FFFF00"/>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880A760-C740-DB3B-812C-8EC9C9408738}"/>
                </a:ext>
              </a:extLst>
            </p:cNvPr>
            <p:cNvSpPr/>
            <p:nvPr/>
          </p:nvSpPr>
          <p:spPr>
            <a:xfrm>
              <a:off x="1122453" y="2514639"/>
              <a:ext cx="855435" cy="343186"/>
            </a:xfrm>
            <a:prstGeom prst="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E5AC148-CE30-B95A-02F3-1B7E55846262}"/>
                </a:ext>
              </a:extLst>
            </p:cNvPr>
            <p:cNvSpPr/>
            <p:nvPr/>
          </p:nvSpPr>
          <p:spPr>
            <a:xfrm>
              <a:off x="1122452" y="3886490"/>
              <a:ext cx="855435" cy="343186"/>
            </a:xfrm>
            <a:prstGeom prst="rect">
              <a:avLst/>
            </a:prstGeom>
            <a:solidFill>
              <a:srgbClr val="5B9BD5">
                <a:lumMod val="60000"/>
                <a:lumOff val="4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3F9D2C9E-D2D3-9CA0-E840-CB932A5ADB86}"/>
              </a:ext>
            </a:extLst>
          </p:cNvPr>
          <p:cNvSpPr txBox="1"/>
          <p:nvPr/>
        </p:nvSpPr>
        <p:spPr>
          <a:xfrm>
            <a:off x="5522479" y="2829619"/>
            <a:ext cx="300725" cy="369332"/>
          </a:xfrm>
          <a:prstGeom prst="rect">
            <a:avLst/>
          </a:prstGeom>
          <a:noFill/>
        </p:spPr>
        <p:txBody>
          <a:bodyPr wrap="square" rtlCol="0">
            <a:spAutoFit/>
          </a:bodyPr>
          <a:lstStyle/>
          <a:p>
            <a:r>
              <a:rPr lang="en-US" dirty="0"/>
              <a:t>0</a:t>
            </a:r>
          </a:p>
        </p:txBody>
      </p:sp>
      <p:sp>
        <p:nvSpPr>
          <p:cNvPr id="27" name="TextBox 26">
            <a:extLst>
              <a:ext uri="{FF2B5EF4-FFF2-40B4-BE49-F238E27FC236}">
                <a16:creationId xmlns:a16="http://schemas.microsoft.com/office/drawing/2014/main" id="{884DD379-D36B-34EA-9EC7-0B46E9FFA296}"/>
              </a:ext>
            </a:extLst>
          </p:cNvPr>
          <p:cNvSpPr txBox="1"/>
          <p:nvPr/>
        </p:nvSpPr>
        <p:spPr>
          <a:xfrm>
            <a:off x="5158953" y="2819162"/>
            <a:ext cx="300725"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0EEAEF16-311C-0C1B-9D4E-6EB37B8C9C4A}"/>
              </a:ext>
            </a:extLst>
          </p:cNvPr>
          <p:cNvSpPr txBox="1"/>
          <p:nvPr/>
        </p:nvSpPr>
        <p:spPr>
          <a:xfrm>
            <a:off x="6202862" y="2819162"/>
            <a:ext cx="300725" cy="369332"/>
          </a:xfrm>
          <a:prstGeom prst="rect">
            <a:avLst/>
          </a:prstGeom>
          <a:noFill/>
        </p:spPr>
        <p:txBody>
          <a:bodyPr wrap="square" rtlCol="0">
            <a:spAutoFit/>
          </a:bodyPr>
          <a:lstStyle/>
          <a:p>
            <a:r>
              <a:rPr lang="en-US" dirty="0"/>
              <a:t>1</a:t>
            </a:r>
          </a:p>
        </p:txBody>
      </p:sp>
      <p:sp>
        <p:nvSpPr>
          <p:cNvPr id="30" name="TextBox 29">
            <a:extLst>
              <a:ext uri="{FF2B5EF4-FFF2-40B4-BE49-F238E27FC236}">
                <a16:creationId xmlns:a16="http://schemas.microsoft.com/office/drawing/2014/main" id="{84B41534-8CDC-90D7-DFA1-B207A139E002}"/>
              </a:ext>
            </a:extLst>
          </p:cNvPr>
          <p:cNvSpPr txBox="1"/>
          <p:nvPr/>
        </p:nvSpPr>
        <p:spPr>
          <a:xfrm>
            <a:off x="5844435" y="2820791"/>
            <a:ext cx="300726"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E87507E1-F7AE-ED41-3DE0-F4C14ABA465B}"/>
              </a:ext>
            </a:extLst>
          </p:cNvPr>
          <p:cNvSpPr txBox="1"/>
          <p:nvPr/>
        </p:nvSpPr>
        <p:spPr>
          <a:xfrm>
            <a:off x="6561288" y="2829619"/>
            <a:ext cx="300726" cy="369332"/>
          </a:xfrm>
          <a:prstGeom prst="rect">
            <a:avLst/>
          </a:prstGeom>
          <a:noFill/>
        </p:spPr>
        <p:txBody>
          <a:bodyPr wrap="square" rtlCol="0">
            <a:spAutoFit/>
          </a:bodyPr>
          <a:lstStyle/>
          <a:p>
            <a:r>
              <a:rPr lang="en-US" dirty="0"/>
              <a:t>0</a:t>
            </a:r>
          </a:p>
        </p:txBody>
      </p:sp>
      <p:sp>
        <p:nvSpPr>
          <p:cNvPr id="33" name="TextBox 32">
            <a:extLst>
              <a:ext uri="{FF2B5EF4-FFF2-40B4-BE49-F238E27FC236}">
                <a16:creationId xmlns:a16="http://schemas.microsoft.com/office/drawing/2014/main" id="{0CE71475-DC45-C7F5-5945-525D863F5410}"/>
              </a:ext>
            </a:extLst>
          </p:cNvPr>
          <p:cNvSpPr txBox="1"/>
          <p:nvPr/>
        </p:nvSpPr>
        <p:spPr>
          <a:xfrm>
            <a:off x="6894329" y="2829619"/>
            <a:ext cx="300726" cy="369332"/>
          </a:xfrm>
          <a:prstGeom prst="rect">
            <a:avLst/>
          </a:prstGeom>
          <a:noFill/>
        </p:spPr>
        <p:txBody>
          <a:bodyPr wrap="square" rtlCol="0">
            <a:spAutoFit/>
          </a:bodyPr>
          <a:lstStyle/>
          <a:p>
            <a:r>
              <a:rPr lang="en-US" dirty="0"/>
              <a:t>1</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1FB8B1C-26E9-39B8-4E45-6AEEF55061CA}"/>
                  </a:ext>
                </a:extLst>
              </p:cNvPr>
              <p:cNvSpPr txBox="1"/>
              <p:nvPr/>
            </p:nvSpPr>
            <p:spPr>
              <a:xfrm>
                <a:off x="1023331" y="3139747"/>
                <a:ext cx="569230" cy="5069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a:latin typeface="Cambria Math" panose="02040503050406030204" pitchFamily="18" charset="0"/>
                            </a:rPr>
                          </m:ctrlPr>
                        </m:accPr>
                        <m:e>
                          <m:r>
                            <a:rPr lang="en-US" sz="2400" b="1" dirty="0">
                              <a:latin typeface="Cambria Math" panose="02040503050406030204" pitchFamily="18" charset="0"/>
                            </a:rPr>
                            <m:t>𝐌</m:t>
                          </m:r>
                        </m:e>
                      </m:acc>
                    </m:oMath>
                  </m:oMathPara>
                </a14:m>
                <a:endParaRPr lang="en-US" sz="2400" dirty="0"/>
              </a:p>
            </p:txBody>
          </p:sp>
        </mc:Choice>
        <mc:Fallback xmlns="">
          <p:sp>
            <p:nvSpPr>
              <p:cNvPr id="36" name="TextBox 35">
                <a:extLst>
                  <a:ext uri="{FF2B5EF4-FFF2-40B4-BE49-F238E27FC236}">
                    <a16:creationId xmlns:a16="http://schemas.microsoft.com/office/drawing/2014/main" id="{D1FB8B1C-26E9-39B8-4E45-6AEEF55061CA}"/>
                  </a:ext>
                </a:extLst>
              </p:cNvPr>
              <p:cNvSpPr txBox="1">
                <a:spLocks noRot="1" noChangeAspect="1" noMove="1" noResize="1" noEditPoints="1" noAdjustHandles="1" noChangeArrowheads="1" noChangeShapeType="1" noTextEdit="1"/>
              </p:cNvSpPr>
              <p:nvPr/>
            </p:nvSpPr>
            <p:spPr>
              <a:xfrm>
                <a:off x="1023331" y="3139747"/>
                <a:ext cx="569230" cy="50693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0658EF6-44C4-8ACE-E5C7-99C6FE5C3D0C}"/>
                  </a:ext>
                </a:extLst>
              </p:cNvPr>
              <p:cNvSpPr txBox="1"/>
              <p:nvPr/>
            </p:nvSpPr>
            <p:spPr>
              <a:xfrm>
                <a:off x="871546" y="3720515"/>
                <a:ext cx="2225376"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Accuracy</m:t>
                      </m:r>
                      <m:r>
                        <a:rPr lang="en-US" sz="2400" b="0" i="0"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b="1" dirty="0">
                              <a:latin typeface="Cambria Math" panose="02040503050406030204" pitchFamily="18" charset="0"/>
                            </a:rPr>
                            <m:t>𝐌</m:t>
                          </m:r>
                        </m:e>
                      </m:acc>
                      <m:r>
                        <a:rPr lang="en-US" sz="2400" b="0" i="0" dirty="0" smtClean="0">
                          <a:latin typeface="Cambria Math" panose="02040503050406030204" pitchFamily="18" charset="0"/>
                        </a:rPr>
                        <m:t>)</m:t>
                      </m:r>
                    </m:oMath>
                  </m:oMathPara>
                </a14:m>
                <a:endParaRPr lang="en-US" sz="2400" dirty="0"/>
              </a:p>
            </p:txBody>
          </p:sp>
        </mc:Choice>
        <mc:Fallback xmlns="">
          <p:sp>
            <p:nvSpPr>
              <p:cNvPr id="39" name="TextBox 38">
                <a:extLst>
                  <a:ext uri="{FF2B5EF4-FFF2-40B4-BE49-F238E27FC236}">
                    <a16:creationId xmlns:a16="http://schemas.microsoft.com/office/drawing/2014/main" id="{60658EF6-44C4-8ACE-E5C7-99C6FE5C3D0C}"/>
                  </a:ext>
                </a:extLst>
              </p:cNvPr>
              <p:cNvSpPr txBox="1">
                <a:spLocks noRot="1" noChangeAspect="1" noMove="1" noResize="1" noEditPoints="1" noAdjustHandles="1" noChangeArrowheads="1" noChangeShapeType="1" noTextEdit="1"/>
              </p:cNvSpPr>
              <p:nvPr/>
            </p:nvSpPr>
            <p:spPr>
              <a:xfrm>
                <a:off x="871546" y="3720515"/>
                <a:ext cx="2225376" cy="50642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B21184-FC6B-6BE5-BFFB-719274E6E968}"/>
                  </a:ext>
                </a:extLst>
              </p:cNvPr>
              <p:cNvSpPr txBox="1"/>
              <p:nvPr/>
            </p:nvSpPr>
            <p:spPr>
              <a:xfrm>
                <a:off x="920115" y="4372121"/>
                <a:ext cx="1641469"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dirty="0" smtClean="0">
                          <a:latin typeface="Cambria Math" panose="02040503050406030204" pitchFamily="18" charset="0"/>
                        </a:rPr>
                        <m:t>Time</m:t>
                      </m:r>
                      <m:r>
                        <a:rPr lang="en-US" sz="2400" b="0" i="0"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b="1" dirty="0">
                              <a:latin typeface="Cambria Math" panose="02040503050406030204" pitchFamily="18" charset="0"/>
                            </a:rPr>
                            <m:t>𝐌</m:t>
                          </m:r>
                        </m:e>
                      </m:acc>
                      <m:r>
                        <a:rPr lang="en-US" sz="2400" b="0" i="0" dirty="0" smtClean="0">
                          <a:latin typeface="Cambria Math" panose="02040503050406030204" pitchFamily="18" charset="0"/>
                        </a:rPr>
                        <m:t>)</m:t>
                      </m:r>
                    </m:oMath>
                  </m:oMathPara>
                </a14:m>
                <a:endParaRPr lang="en-US" sz="2400" dirty="0"/>
              </a:p>
            </p:txBody>
          </p:sp>
        </mc:Choice>
        <mc:Fallback xmlns="">
          <p:sp>
            <p:nvSpPr>
              <p:cNvPr id="40" name="TextBox 39">
                <a:extLst>
                  <a:ext uri="{FF2B5EF4-FFF2-40B4-BE49-F238E27FC236}">
                    <a16:creationId xmlns:a16="http://schemas.microsoft.com/office/drawing/2014/main" id="{C5B21184-FC6B-6BE5-BFFB-719274E6E968}"/>
                  </a:ext>
                </a:extLst>
              </p:cNvPr>
              <p:cNvSpPr txBox="1">
                <a:spLocks noRot="1" noChangeAspect="1" noMove="1" noResize="1" noEditPoints="1" noAdjustHandles="1" noChangeArrowheads="1" noChangeShapeType="1" noTextEdit="1"/>
              </p:cNvSpPr>
              <p:nvPr/>
            </p:nvSpPr>
            <p:spPr>
              <a:xfrm>
                <a:off x="920115" y="4372121"/>
                <a:ext cx="1641469" cy="506421"/>
              </a:xfrm>
              <a:prstGeom prst="rect">
                <a:avLst/>
              </a:prstGeom>
              <a:blipFill>
                <a:blip r:embed="rId7"/>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5D1901E-CF92-EB32-05D7-AB8F37528E6B}"/>
              </a:ext>
            </a:extLst>
          </p:cNvPr>
          <p:cNvCxnSpPr>
            <a:cxnSpLocks/>
          </p:cNvCxnSpPr>
          <p:nvPr/>
        </p:nvCxnSpPr>
        <p:spPr>
          <a:xfrm>
            <a:off x="2991962" y="4034476"/>
            <a:ext cx="85762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06F3A9E-FF19-D50F-B8F2-B789F47A06ED}"/>
                  </a:ext>
                </a:extLst>
              </p:cNvPr>
              <p:cNvSpPr txBox="1"/>
              <p:nvPr/>
            </p:nvSpPr>
            <p:spPr>
              <a:xfrm>
                <a:off x="3849588" y="3760607"/>
                <a:ext cx="971911" cy="506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latin typeface="Cambria Math" panose="02040503050406030204" pitchFamily="18" charset="0"/>
                            </a:rPr>
                          </m:ctrlPr>
                        </m:accPr>
                        <m:e>
                          <m:r>
                            <a:rPr lang="en-US" sz="2400" b="1" dirty="0">
                              <a:latin typeface="Cambria Math" panose="02040503050406030204" pitchFamily="18" charset="0"/>
                            </a:rPr>
                            <m:t>𝐌</m:t>
                          </m:r>
                        </m:e>
                      </m:acc>
                      <m:r>
                        <a:rPr lang="en-US" sz="2400" b="1" i="0" dirty="0" smtClean="0">
                          <a:latin typeface="Cambria Math" panose="02040503050406030204" pitchFamily="18" charset="0"/>
                        </a:rPr>
                        <m:t>⋅</m:t>
                      </m:r>
                      <m:acc>
                        <m:accPr>
                          <m:chr m:val="⃑"/>
                          <m:ctrlPr>
                            <a:rPr lang="en-US" sz="2400" i="1" dirty="0">
                              <a:latin typeface="Cambria Math" panose="02040503050406030204" pitchFamily="18" charset="0"/>
                            </a:rPr>
                          </m:ctrlPr>
                        </m:accPr>
                        <m:e>
                          <m:r>
                            <a:rPr lang="en-US" sz="2400" b="1" i="0" dirty="0" smtClean="0">
                              <a:latin typeface="Cambria Math" panose="02040503050406030204" pitchFamily="18" charset="0"/>
                            </a:rPr>
                            <m:t>𝐈</m:t>
                          </m:r>
                        </m:e>
                      </m:acc>
                    </m:oMath>
                  </m:oMathPara>
                </a14:m>
                <a:endParaRPr lang="en-US" sz="2400" b="1" dirty="0"/>
              </a:p>
            </p:txBody>
          </p:sp>
        </mc:Choice>
        <mc:Fallback xmlns="">
          <p:sp>
            <p:nvSpPr>
              <p:cNvPr id="46" name="TextBox 45">
                <a:extLst>
                  <a:ext uri="{FF2B5EF4-FFF2-40B4-BE49-F238E27FC236}">
                    <a16:creationId xmlns:a16="http://schemas.microsoft.com/office/drawing/2014/main" id="{206F3A9E-FF19-D50F-B8F2-B789F47A06ED}"/>
                  </a:ext>
                </a:extLst>
              </p:cNvPr>
              <p:cNvSpPr txBox="1">
                <a:spLocks noRot="1" noChangeAspect="1" noMove="1" noResize="1" noEditPoints="1" noAdjustHandles="1" noChangeArrowheads="1" noChangeShapeType="1" noTextEdit="1"/>
              </p:cNvSpPr>
              <p:nvPr/>
            </p:nvSpPr>
            <p:spPr>
              <a:xfrm>
                <a:off x="3849588" y="3760607"/>
                <a:ext cx="971911" cy="506421"/>
              </a:xfrm>
              <a:prstGeom prst="rect">
                <a:avLst/>
              </a:prstGeom>
              <a:blipFill>
                <a:blip r:embed="rId8"/>
                <a:stretch>
                  <a:fillRect/>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ACA675C5-B159-420D-00A8-1C3367FAD86D}"/>
              </a:ext>
            </a:extLst>
          </p:cNvPr>
          <p:cNvSpPr txBox="1"/>
          <p:nvPr/>
        </p:nvSpPr>
        <p:spPr>
          <a:xfrm>
            <a:off x="2470324" y="3149093"/>
            <a:ext cx="2371255" cy="461665"/>
          </a:xfrm>
          <a:prstGeom prst="rect">
            <a:avLst/>
          </a:prstGeom>
          <a:noFill/>
        </p:spPr>
        <p:txBody>
          <a:bodyPr wrap="square">
            <a:spAutoFit/>
          </a:bodyPr>
          <a:lstStyle/>
          <a:p>
            <a:r>
              <a:rPr lang="en-US" sz="2400" dirty="0"/>
              <a:t>[0  0  1  1  0  1 …]</a:t>
            </a:r>
          </a:p>
        </p:txBody>
      </p:sp>
      <p:cxnSp>
        <p:nvCxnSpPr>
          <p:cNvPr id="51" name="Straight Arrow Connector 50">
            <a:extLst>
              <a:ext uri="{FF2B5EF4-FFF2-40B4-BE49-F238E27FC236}">
                <a16:creationId xmlns:a16="http://schemas.microsoft.com/office/drawing/2014/main" id="{73936999-4852-3EDF-3D6F-502204C79D12}"/>
              </a:ext>
            </a:extLst>
          </p:cNvPr>
          <p:cNvCxnSpPr>
            <a:cxnSpLocks/>
          </p:cNvCxnSpPr>
          <p:nvPr/>
        </p:nvCxnSpPr>
        <p:spPr>
          <a:xfrm>
            <a:off x="1582469" y="3402221"/>
            <a:ext cx="76587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EC7BCC1-1C59-314F-6259-775FA537732E}"/>
              </a:ext>
            </a:extLst>
          </p:cNvPr>
          <p:cNvSpPr txBox="1"/>
          <p:nvPr/>
        </p:nvSpPr>
        <p:spPr>
          <a:xfrm>
            <a:off x="4970033" y="3805363"/>
            <a:ext cx="5804781" cy="461665"/>
          </a:xfrm>
          <a:prstGeom prst="rect">
            <a:avLst/>
          </a:prstGeom>
          <a:noFill/>
        </p:spPr>
        <p:txBody>
          <a:bodyPr wrap="square" rtlCol="0">
            <a:spAutoFit/>
          </a:bodyPr>
          <a:lstStyle/>
          <a:p>
            <a:r>
              <a:rPr lang="en-US" sz="2400" dirty="0"/>
              <a:t>Cumulative importance of selected tensors</a:t>
            </a:r>
          </a:p>
        </p:txBody>
      </p:sp>
      <p:cxnSp>
        <p:nvCxnSpPr>
          <p:cNvPr id="53" name="Straight Arrow Connector 52">
            <a:extLst>
              <a:ext uri="{FF2B5EF4-FFF2-40B4-BE49-F238E27FC236}">
                <a16:creationId xmlns:a16="http://schemas.microsoft.com/office/drawing/2014/main" id="{CF2B6A3A-434C-74DC-6098-FF79A947E650}"/>
              </a:ext>
            </a:extLst>
          </p:cNvPr>
          <p:cNvCxnSpPr>
            <a:cxnSpLocks/>
          </p:cNvCxnSpPr>
          <p:nvPr/>
        </p:nvCxnSpPr>
        <p:spPr>
          <a:xfrm>
            <a:off x="2548152" y="4678440"/>
            <a:ext cx="84621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92EB78B-A28A-DDA8-A8DD-CF9AFCE7C292}"/>
              </a:ext>
            </a:extLst>
          </p:cNvPr>
          <p:cNvSpPr txBox="1"/>
          <p:nvPr/>
        </p:nvSpPr>
        <p:spPr>
          <a:xfrm>
            <a:off x="3547943" y="4416877"/>
            <a:ext cx="4397639" cy="461665"/>
          </a:xfrm>
          <a:prstGeom prst="rect">
            <a:avLst/>
          </a:prstGeom>
          <a:noFill/>
        </p:spPr>
        <p:txBody>
          <a:bodyPr wrap="square" rtlCol="0">
            <a:spAutoFit/>
          </a:bodyPr>
          <a:lstStyle/>
          <a:p>
            <a:r>
              <a:rPr lang="en-US" sz="2400" dirty="0"/>
              <a:t>Time of training selected tensors</a:t>
            </a:r>
          </a:p>
        </p:txBody>
      </p:sp>
      <p:sp>
        <p:nvSpPr>
          <p:cNvPr id="55" name="TextBox 54">
            <a:extLst>
              <a:ext uri="{FF2B5EF4-FFF2-40B4-BE49-F238E27FC236}">
                <a16:creationId xmlns:a16="http://schemas.microsoft.com/office/drawing/2014/main" id="{28FB1B68-C322-E57E-6336-4E0492D52A52}"/>
              </a:ext>
            </a:extLst>
          </p:cNvPr>
          <p:cNvSpPr txBox="1"/>
          <p:nvPr/>
        </p:nvSpPr>
        <p:spPr>
          <a:xfrm>
            <a:off x="2725036" y="2832770"/>
            <a:ext cx="1791545" cy="400110"/>
          </a:xfrm>
          <a:prstGeom prst="rect">
            <a:avLst/>
          </a:prstGeom>
          <a:noFill/>
        </p:spPr>
        <p:txBody>
          <a:bodyPr wrap="square" rtlCol="0">
            <a:spAutoFit/>
          </a:bodyPr>
          <a:lstStyle/>
          <a:p>
            <a:r>
              <a:rPr lang="en-US" sz="2000" dirty="0"/>
              <a:t>binary selector</a:t>
            </a:r>
          </a:p>
        </p:txBody>
      </p:sp>
      <p:sp>
        <p:nvSpPr>
          <p:cNvPr id="61" name="Rectangle: Rounded Corners 60">
            <a:extLst>
              <a:ext uri="{FF2B5EF4-FFF2-40B4-BE49-F238E27FC236}">
                <a16:creationId xmlns:a16="http://schemas.microsoft.com/office/drawing/2014/main" id="{07CE7604-D61B-B202-D9F7-B280544A6C94}"/>
              </a:ext>
            </a:extLst>
          </p:cNvPr>
          <p:cNvSpPr/>
          <p:nvPr/>
        </p:nvSpPr>
        <p:spPr bwMode="auto">
          <a:xfrm>
            <a:off x="1112158" y="5135360"/>
            <a:ext cx="9662656" cy="1403571"/>
          </a:xfrm>
          <a:prstGeom prst="roundRect">
            <a:avLst>
              <a:gd name="adj" fmla="val 14699"/>
            </a:avLst>
          </a:prstGeom>
          <a:solidFill>
            <a:schemeClr val="accent4">
              <a:lumMod val="75000"/>
            </a:schemeClr>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lvl="0">
              <a:spcAft>
                <a:spcPts val="600"/>
              </a:spcAft>
              <a:defRPr/>
            </a:pPr>
            <a:r>
              <a:rPr kumimoji="0" lang="en-US" sz="2400" b="1" i="0" u="none" strike="noStrike" kern="1200" cap="none" spc="0" normalizeH="0" baseline="0" noProof="0" dirty="0">
                <a:ln>
                  <a:noFill/>
                </a:ln>
                <a:solidFill>
                  <a:srgbClr val="FFC000"/>
                </a:solidFill>
                <a:effectLst/>
                <a:uLnTx/>
                <a:uFillTx/>
                <a:latin typeface="Calibri"/>
                <a:ea typeface="+mn-ea"/>
                <a:cs typeface="+mn-cs"/>
              </a:rPr>
              <a:t>Challenge 1:  </a:t>
            </a:r>
            <a:r>
              <a:rPr lang="en-US" sz="2400" dirty="0">
                <a:solidFill>
                  <a:prstClr val="white"/>
                </a:solidFill>
              </a:rPr>
              <a:t>How to adaptively evaluate tensor importance at runtime?</a:t>
            </a:r>
            <a:endParaRPr kumimoji="0" lang="en-US" sz="2400" b="1" i="0" u="none" strike="noStrike" kern="1200" cap="none" spc="0" normalizeH="0" baseline="0" noProof="0" dirty="0">
              <a:ln>
                <a:noFill/>
              </a:ln>
              <a:solidFill>
                <a:srgbClr val="FFC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a:ea typeface="+mn-ea"/>
                <a:cs typeface="+mn-cs"/>
              </a:rPr>
              <a:t>Challenge 2:</a:t>
            </a:r>
            <a:r>
              <a:rPr kumimoji="0" lang="en-US" sz="2400" b="1" i="0" u="none" strike="noStrike" kern="1200" cap="none" spc="0" normalizeH="0" baseline="0" noProof="0" dirty="0">
                <a:ln>
                  <a:noFill/>
                </a:ln>
                <a:solidFill>
                  <a:prstClr val="white"/>
                </a:solidFill>
                <a:effectLst/>
                <a:uLnTx/>
                <a:uFillTx/>
                <a:latin typeface="Calibri"/>
                <a:ea typeface="+mn-ea"/>
                <a:cs typeface="+mn-cs"/>
              </a:rPr>
              <a:t>  </a:t>
            </a:r>
            <a:r>
              <a:rPr kumimoji="0" lang="en-US" sz="2400" b="0" i="0" u="none" strike="noStrike" kern="1200" cap="none" spc="0" normalizeH="0" baseline="0" noProof="0" dirty="0">
                <a:ln>
                  <a:noFill/>
                </a:ln>
                <a:solidFill>
                  <a:prstClr val="white"/>
                </a:solidFill>
                <a:effectLst/>
                <a:uLnTx/>
                <a:uFillTx/>
                <a:latin typeface="Calibri"/>
                <a:ea typeface="+mn-ea"/>
                <a:cs typeface="+mn-cs"/>
              </a:rPr>
              <a:t>How to construct time model of NN training?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a:ea typeface="+mn-ea"/>
                <a:cs typeface="+mn-cs"/>
              </a:rPr>
              <a:t>Challenge 3:  </a:t>
            </a:r>
            <a:r>
              <a:rPr kumimoji="0" lang="en-US" sz="2400" b="0" i="0" u="none" strike="noStrike" kern="1200" cap="none" spc="0" normalizeH="0" baseline="0" noProof="0" dirty="0">
                <a:ln>
                  <a:noFill/>
                </a:ln>
                <a:solidFill>
                  <a:prstClr val="white"/>
                </a:solidFill>
                <a:effectLst/>
                <a:uLnTx/>
                <a:uFillTx/>
                <a:latin typeface="Calibri"/>
                <a:ea typeface="+mn-ea"/>
                <a:cs typeface="+mn-cs"/>
              </a:rPr>
              <a:t>How to efficiently solve selection problem at runtime?</a:t>
            </a:r>
          </a:p>
        </p:txBody>
      </p:sp>
    </p:spTree>
    <p:extLst>
      <p:ext uri="{BB962C8B-B14F-4D97-AF65-F5344CB8AC3E}">
        <p14:creationId xmlns:p14="http://schemas.microsoft.com/office/powerpoint/2010/main" val="283394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10" presetClass="entr" presetSubtype="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28" grpId="0"/>
      <p:bldP spid="30" grpId="0"/>
      <p:bldP spid="31" grpId="0"/>
      <p:bldP spid="33" grpId="0"/>
      <p:bldP spid="36" grpId="0"/>
      <p:bldP spid="39" grpId="0"/>
      <p:bldP spid="40" grpId="0"/>
      <p:bldP spid="46" grpId="0"/>
      <p:bldP spid="50" grpId="0"/>
      <p:bldP spid="52" grpId="0"/>
      <p:bldP spid="54" grpId="0"/>
      <p:bldP spid="55" grpId="0"/>
      <p:bldP spid="6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t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utk" id="{25A94CB8-2493-4C15-970E-1FE706F9FD41}" vid="{9643F67F-08ED-49D9-B2E8-F829B02F262A}"/>
    </a:ext>
  </a:extLst>
</a:theme>
</file>

<file path=ppt/theme/theme3.xml><?xml version="1.0" encoding="utf-8"?>
<a:theme xmlns:a="http://schemas.openxmlformats.org/drawingml/2006/main" name="1_ut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utk" id="{25A94CB8-2493-4C15-970E-1FE706F9FD41}" vid="{9643F67F-08ED-49D9-B2E8-F829B02F26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1953</TotalTime>
  <Words>3541</Words>
  <Application>Microsoft Office PowerPoint</Application>
  <PresentationFormat>Widescreen</PresentationFormat>
  <Paragraphs>429</Paragraphs>
  <Slides>23</Slides>
  <Notes>23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LinLibertineT</vt:lpstr>
      <vt:lpstr>Söhne</vt:lpstr>
      <vt:lpstr>Arial</vt:lpstr>
      <vt:lpstr>Calibri</vt:lpstr>
      <vt:lpstr>Calibri Light</vt:lpstr>
      <vt:lpstr>Cambria Math</vt:lpstr>
      <vt:lpstr>Wingdings</vt:lpstr>
      <vt:lpstr>Office Theme</vt:lpstr>
      <vt:lpstr>utk</vt:lpstr>
      <vt:lpstr>1_utk</vt:lpstr>
      <vt:lpstr>ElasticTrainer: Speeding Up On-Device Training with Runtime Elastic Tensor Selection</vt:lpstr>
      <vt:lpstr>AI models should constantly learn</vt:lpstr>
      <vt:lpstr>On-device model training is essential</vt:lpstr>
      <vt:lpstr>On-device training is expensive and slow</vt:lpstr>
      <vt:lpstr>Existing work to speed up on-device training</vt:lpstr>
      <vt:lpstr>Elastic Selection for On-device Training</vt:lpstr>
      <vt:lpstr>Selection Granularity – Tensor Level</vt:lpstr>
      <vt:lpstr>Problem Formulation of Elastic Tensor Selection</vt:lpstr>
      <vt:lpstr>Problem Formulation of Elastic Tensor Selection</vt:lpstr>
      <vt:lpstr>Solving Challenge 1: Evaluating Tensor Importance </vt:lpstr>
      <vt:lpstr>Solving Challenge 2: Construct Tensor-level Time Model</vt:lpstr>
      <vt:lpstr>Solving Challenge 2: Construct Tensor-level Time Model</vt:lpstr>
      <vt:lpstr>Solving Challenge 3: Tensor Selection with Dynamic Programming</vt:lpstr>
      <vt:lpstr>Putting them together</vt:lpstr>
      <vt:lpstr>Implementation &amp; Evaluation Setup</vt:lpstr>
      <vt:lpstr>Training Speedup &amp; Accuracy on Jetson TX2</vt:lpstr>
      <vt:lpstr>Training Speedup &amp; Accuracy on Raspberry Pi</vt:lpstr>
      <vt:lpstr>Different Speedup Objectives</vt:lpstr>
      <vt:lpstr>Performance on Different NN Models</vt:lpstr>
      <vt:lpstr>Behavior of Elastic Selection</vt:lpstr>
      <vt:lpstr>Local Resource Usage</vt:lpstr>
      <vt:lpstr>Summary &amp; Broader Impact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ElasticTrainer: Speeding Up On-Device Training with Runtime Elastic Tensor Selection</dc:title>
  <dc:creator>Huang Kai</dc:creator>
  <cp:lastModifiedBy>Huang Kai</cp:lastModifiedBy>
  <cp:revision>1720</cp:revision>
  <dcterms:created xsi:type="dcterms:W3CDTF">2023-06-06T18:17:12Z</dcterms:created>
  <dcterms:modified xsi:type="dcterms:W3CDTF">2023-06-23T03:00:24Z</dcterms:modified>
</cp:coreProperties>
</file>